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Layouts/slideLayout28.xml" ContentType="application/vnd.openxmlformats-officedocument.presentationml.slideLayout+xml"/>
  <Override PartName="/ppt/slideMasters/slideMaster3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slideLayouts/slideLayout2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Layouts/slideLayout2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27.xml" ContentType="application/vnd.openxmlformats-officedocument.presentationml.slideLayout+xml"/>
  <Override PartName="/ppt/notesSlides/notesSlide40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  <p:sldMasterId id="2147483672" r:id="rId3"/>
  </p:sldMasterIdLst>
  <p:notesMasterIdLst>
    <p:notesMasterId r:id="rId44"/>
  </p:notesMasterIdLst>
  <p:sldIdLst>
    <p:sldId id="256" r:id="rId4"/>
    <p:sldId id="257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496EF4-EB39-433E-B1C6-F5C2577DBB6E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A5E0F4-FF98-450F-BC34-75C61D27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54B866DE-BDA1-4E45-AF8A-D7D37B3F7031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EA8C31C-AD0B-4FF5-9C49-DC6C943CD448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9EC7DECB-CB32-42A9-B5EB-A095BE45F9C7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E5315197-E055-4971-882F-AD5B4887C5C8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80C13F49-3D29-426E-9E14-611D010A146A}" type="slidenum">
              <a:rPr lang="en-US" sz="1200"/>
              <a:pPr algn="r" defTabSz="931863" eaLnBrk="0" hangingPunct="0"/>
              <a:t>14</a:t>
            </a:fld>
            <a:endParaRPr lang="en-US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5DF8FE2-DF98-4C33-A1BA-71AF74816726}" type="slidenum">
              <a:rPr lang="en-US" sz="1200"/>
              <a:pPr algn="r" defTabSz="931863" eaLnBrk="0" hangingPunct="0"/>
              <a:t>15</a:t>
            </a:fld>
            <a:endParaRPr lang="en-US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0EB60733-A8E1-456F-90CC-8C92E5AC8149}" type="slidenum">
              <a:rPr lang="en-US" sz="1200"/>
              <a:pPr algn="r" defTabSz="931863" eaLnBrk="0" hangingPunct="0"/>
              <a:t>16</a:t>
            </a:fld>
            <a:endParaRPr lang="en-US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C8DD069F-5BDD-411A-9D92-51E1E17A3741}" type="slidenum">
              <a:rPr lang="en-US" sz="1200"/>
              <a:pPr algn="r" defTabSz="931863" eaLnBrk="0" hangingPunct="0"/>
              <a:t>17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CAD8CD3F-1567-46BD-A5B6-D750BF3D86BE}" type="slidenum">
              <a:rPr lang="en-US" sz="1200"/>
              <a:pPr algn="r" defTabSz="931863" eaLnBrk="0" hangingPunct="0"/>
              <a:t>18</a:t>
            </a:fld>
            <a:endParaRPr lang="en-US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CCF7A6E9-9E8D-40DC-AF6E-82FD32DABCD1}" type="slidenum">
              <a:rPr lang="en-US" sz="1200"/>
              <a:pPr algn="r" defTabSz="931863" eaLnBrk="0" hangingPunct="0"/>
              <a:t>19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451EA22C-CDED-4375-8BAA-9A2F000E5D0B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5776EBB1-D483-499F-A529-6CF1D777B57B}" type="slidenum">
              <a:rPr lang="en-US" sz="1200"/>
              <a:pPr algn="r" defTabSz="931863" eaLnBrk="0" hangingPunct="0"/>
              <a:t>20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88C020AA-12DA-4589-855C-2D4FD049ADDD}" type="slidenum">
              <a:rPr lang="en-US" sz="1200"/>
              <a:pPr algn="r" defTabSz="931863" eaLnBrk="0" hangingPunct="0"/>
              <a:t>21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5F95A8E2-2F0D-47D1-866C-5DA5B42B88FE}" type="slidenum">
              <a:rPr lang="en-US" sz="1200"/>
              <a:pPr algn="r" defTabSz="931863" eaLnBrk="0" hangingPunct="0"/>
              <a:t>22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936DC792-E2A5-4A35-A93F-AAF7FFBE3826}" type="slidenum">
              <a:rPr lang="en-US" sz="1200"/>
              <a:pPr algn="r" defTabSz="931863" eaLnBrk="0" hangingPunct="0"/>
              <a:t>23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41092CBE-2440-47BB-9AE2-95DBC9268353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24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7984081-7DA0-4FB5-B03E-8A45294E8DE7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25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5BDD4855-2BFA-4218-B8BC-59AA52236346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26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002C1130-013B-46DF-92CD-444A4504D6A0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27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40FBF93-FDA3-4C39-9EF0-8518251E6284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28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13C8DB7-6716-405D-8CBA-2D819F301CAE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29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BB0E65CB-8B7A-4304-B493-0C541A6D0365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E199A092-8825-43E7-BB06-1CB091F8CB92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83E5A098-D99F-4D1B-B7C6-75D8C55693C5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96BE689F-AEA7-4E44-B2FF-08C06776B51F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27F1354A-F7D6-48D9-830F-611440E95490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A8E92F8E-602D-42FE-AD66-F79D714806E9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F9296D6E-2D0F-4F1C-8EFC-CB8EDE6C3E0C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B7F54374-37D3-4AC8-8A2F-FABE404F939A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B3636EC-EFDB-4BE5-ADDD-B4BFB53896A5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D80BF931-5C32-4F9E-94D6-40FBB276C22F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79DA6372-8916-4E88-AD2B-68FC0D3A1EA5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39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D66F2F82-205F-448B-A689-A86D29B7AD3B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582C6564-9349-4A08-81DA-3E7982B70708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40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C95CDDE6-3D3B-4A54-83AB-22DC8A320E0E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F6E9B54F-E22D-4FE4-BCF7-DC9F7B6D98E1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ED31856F-E490-4285-9D1C-CD192E87981A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You may try to find examples for other purposes of the chimney sweepers model (think of analysing, predicting and unifying)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2B9AD5BB-4B32-4257-84F3-1A19BCA2CA4B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You may try to find examples for other purposes of the chimney sweepers model (think of analysing, predicting and unifying)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F6C7560-1AD8-4F3B-9F71-642E569CD0D7}" type="slidenum">
              <a:rPr lang="en-US" sz="1200">
                <a:solidFill>
                  <a:srgbClr val="000000"/>
                </a:solidFill>
              </a:rPr>
              <a:pPr algn="r" defTabSz="931863" eaLnBrk="0" hangingPunct="0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813D-B00A-4193-AD51-AD0858E45F3B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F466E-C018-4783-B8C7-619AA2DB9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A0BAF-358B-4D1F-B9D4-FD65A400CE13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BF57-7586-4DF3-843A-8A50BA849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47B6-2D31-4ADE-8A4E-867274B21909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0B87-17EE-447A-A4D0-E7A6CD28E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C2FE-58CB-48AA-8684-16F230807B49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57255-3A66-4543-881C-1D6AD9A677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47281-0175-4852-BD1E-A62F8E4C27F1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1B29-E9BC-4333-B643-BBAF3E6E3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21B7-506A-4A48-A37E-E4C97C8ADA01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DB9F-2FAD-43F8-9882-4BD7BD07CE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9A14-7273-4414-B98C-F9D6746002DB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C98A-60CD-4D67-BBA6-75E8652B0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9E7AC-2423-45BD-B366-9C21495ADB52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52DFE-196C-4CC1-A41D-25469B139A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9E49-1E2C-467D-8CA3-BBC7018D904E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77F2-FB13-498E-8F7C-FABD267236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57B9C-7C7A-4312-B7DD-1BFEE4412951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8C8CC-E1C1-49FF-9FCD-039E1795AA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ECFC2-0DFB-465F-A1DD-8FE970A5AF52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837A9-9EDA-4278-B391-F9CCD34E57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042C8-C4C4-4AD0-8179-39268F2D9636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836B-8393-4E1A-9484-CF550B32A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C1DC8-CCD3-4AF0-86A8-268ACAD2D7A8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3300E-4AE8-4CD8-904D-C5630BD8D9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CB4BD-33C0-4F2E-A79A-8C6BF93B79D5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6961-39D9-4E5E-9AA4-741B6BB676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31A01-08BC-4876-A97E-C3E6426DA011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DEA2E-B84C-4388-B8C0-ED5A8F35EF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9395-6AF5-485C-A2A6-ADDCF28F39D0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3967-6E7C-464E-B243-62875A3D3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0CE0B-7375-483D-AF78-9EEC2A4790CF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504F-4361-41DF-BC0A-1E290ED14A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10271-97F9-415F-B3D9-D92A25E0EE4C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DA5C-096D-43B3-B395-87F175F4CF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3698D-D36F-4AA4-9C52-3C2CA8E096DB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EE12-F516-4296-A54B-B92B68643A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256A-D01E-4A8E-9C48-B358210CDE75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2CF36-75BA-49E1-88E2-BD707D25E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7CD28-E588-422E-9F8D-9D38736B9B5E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DE2AC-D116-4DAB-AAEE-771333D9F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793F-7D80-4D72-A499-FE153B5762C3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3CE0-395F-4185-9141-5D1C5600D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B668-E142-4B58-B85E-0C139F6552E6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60F5-D3AF-43AF-A399-2803CDAA4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0EDC5-09A3-4DFF-94B0-0579B945AD3F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75BD-CD17-43CE-8750-C91458ACE8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64F1B-6EC5-4D20-AD7C-BD95641602FC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C6D5-92D0-409F-92E1-C9F9C99C71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FEE4A-215C-4982-9BEF-EA532F0FF4BC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BBA0-1F3C-4A58-AB11-928C606EAF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0EB5-4E91-4AA4-917F-E22EFE1B44D7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34B0-7807-4B62-8687-4983AA0A8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733B9-F839-4B35-A954-7666DC49CD2F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48B29-06D8-4692-BAB2-F27648C2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3C5C-25F8-4D41-A1B3-1FBD1BD5D5D7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888DE-5978-4783-BE97-178D63E03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7FBBE-2D15-4B9F-B981-1137466D9260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6392-5538-4FF5-B0BC-1F9FDDBFE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CCF1-8EFD-4513-AC82-634D87722368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FBEB1-9EFD-40D8-BE46-F5481A053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1300-A0ED-4B61-BDBA-89AABCADCC40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C16C-C386-46C7-B96A-78348A24D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ACC24-8916-4057-9C7C-2DC7C9506190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EF0FC-D102-4270-AE49-7D16DFC41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  <a:endParaRPr lang="en-US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99F4A1A-39A5-4C5F-8842-027CDB007356}" type="datetimeFigureOut">
              <a:rPr lang="en-US"/>
              <a:pPr>
                <a:defRPr/>
              </a:pPr>
              <a:t>6/5/14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295F78-C3C0-4AD8-BA55-03ACBBB6D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en-GB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F76BF0-F604-4643-87E6-CBFEFFE2224E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A28412-8952-4E9C-8C7D-1B3C2C6CF4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en-GB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9FCBDA-C3A9-43FC-9C0E-4AA7431E8730}" type="datetimeFigureOut">
              <a:rPr lang="en-GB"/>
              <a:pPr>
                <a:defRPr/>
              </a:pPr>
              <a:t>6/5/14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F78CD1C-2056-4F8A-AA16-206E61596C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keesvanoverveld.com/Accel/accel.htm?v=22&amp;script=optiMeal.txt" TargetMode="External"/><Relationship Id="rId5" Type="http://schemas.openxmlformats.org/officeDocument/2006/relationships/hyperlink" Target="http://www.keesvanoverveld.com/Accel/accel.htm?v=22&amp;script=optiMealPrizes.txt" TargetMode="External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8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1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1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3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3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keesvanoverveld.com/Accel/accel.htm?script=chimneySweepers1.txt" TargetMode="External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3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The art of Devising Thumnail Models</a:t>
            </a:r>
            <a:endParaRPr lang="en-US" smtClean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dirty="0" smtClean="0">
                <a:ea typeface="+mn-ea"/>
                <a:cs typeface="+mn-cs"/>
              </a:rPr>
              <a:t>Kees van Overveld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1600" i="1" dirty="0" err="1" smtClean="0">
                <a:ea typeface="+mn-ea"/>
                <a:cs typeface="+mn-cs"/>
              </a:rPr>
              <a:t>for</a:t>
            </a:r>
            <a:r>
              <a:rPr lang="nl-NL" sz="1600" i="1" dirty="0" smtClean="0">
                <a:ea typeface="+mn-ea"/>
                <a:cs typeface="+mn-cs"/>
              </a:rPr>
              <a:t> Marie Curie International PhD exchange Program</a:t>
            </a:r>
            <a:endParaRPr lang="en-US" sz="1600" i="1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1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193675" y="258763"/>
            <a:ext cx="9037638" cy="17859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What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purposes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could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we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think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 e.g. </a:t>
            </a:r>
            <a:r>
              <a:rPr lang="nl-NL" sz="3200" dirty="0" err="1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verification</a:t>
            </a:r>
            <a:endParaRPr lang="nl-NL" sz="3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are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there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about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as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many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Chimney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Sweepers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as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there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are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Sewer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Cleaners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so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that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we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can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form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efficient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‘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Chimney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and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Sewage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Control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and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Service Units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’?</a:t>
            </a:r>
            <a:endParaRPr lang="nl-NL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pitchFamily="34" charset="0"/>
              <a:sym typeface="Wingdings" pitchFamily="2" charset="2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93675" y="4675188"/>
            <a:ext cx="9320213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so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: we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only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need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to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know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if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NrChSwIE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is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between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20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and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30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 bldLvl="5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69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193675" y="258763"/>
            <a:ext cx="8280400" cy="4921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What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purposes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could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we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think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93675" y="1893888"/>
            <a:ext cx="903763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…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each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purpose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poses different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challenges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allows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different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approximations</a:t>
            </a:r>
            <a:endParaRPr lang="en-US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7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193675" y="258763"/>
            <a:ext cx="8280400" cy="4921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How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construction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the model go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about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?</a:t>
            </a:r>
          </a:p>
        </p:txBody>
      </p:sp>
      <p:sp>
        <p:nvSpPr>
          <p:cNvPr id="2" name="Ovaal 1"/>
          <p:cNvSpPr/>
          <p:nvPr/>
        </p:nvSpPr>
        <p:spPr>
          <a:xfrm>
            <a:off x="6084888" y="2420938"/>
            <a:ext cx="2590800" cy="216058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rgbClr val="C00000"/>
                </a:solidFill>
              </a:rPr>
              <a:t>a </a:t>
            </a:r>
            <a:r>
              <a:rPr lang="nl-NL" sz="2000" dirty="0" err="1">
                <a:solidFill>
                  <a:srgbClr val="C00000"/>
                </a:solidFill>
              </a:rPr>
              <a:t>quantity</a:t>
            </a:r>
            <a:r>
              <a:rPr lang="nl-NL" sz="2000" dirty="0">
                <a:solidFill>
                  <a:srgbClr val="C00000"/>
                </a:solidFill>
              </a:rPr>
              <a:t> we </a:t>
            </a:r>
            <a:r>
              <a:rPr lang="nl-NL" sz="2000" dirty="0" err="1">
                <a:solidFill>
                  <a:srgbClr val="C00000"/>
                </a:solidFill>
              </a:rPr>
              <a:t>were</a:t>
            </a:r>
            <a:r>
              <a:rPr lang="nl-NL" sz="2000" dirty="0">
                <a:solidFill>
                  <a:srgbClr val="C00000"/>
                </a:solidFill>
              </a:rPr>
              <a:t> </a:t>
            </a:r>
            <a:r>
              <a:rPr lang="nl-NL" sz="2000" dirty="0" err="1">
                <a:solidFill>
                  <a:srgbClr val="C00000"/>
                </a:solidFill>
              </a:rPr>
              <a:t>interested</a:t>
            </a:r>
            <a:r>
              <a:rPr lang="nl-NL" sz="2000" dirty="0">
                <a:solidFill>
                  <a:srgbClr val="C00000"/>
                </a:solidFill>
              </a:rPr>
              <a:t> in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3132138" y="2420938"/>
            <a:ext cx="2592387" cy="216058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>
                <a:solidFill>
                  <a:srgbClr val="C00000"/>
                </a:solidFill>
              </a:rPr>
              <a:t>quantities</a:t>
            </a:r>
            <a:r>
              <a:rPr lang="nl-NL" sz="2000" dirty="0">
                <a:solidFill>
                  <a:srgbClr val="C00000"/>
                </a:solidFill>
              </a:rPr>
              <a:t> </a:t>
            </a:r>
            <a:r>
              <a:rPr lang="nl-NL" sz="2000" dirty="0" err="1">
                <a:solidFill>
                  <a:srgbClr val="C00000"/>
                </a:solidFill>
              </a:rPr>
              <a:t>to</a:t>
            </a:r>
            <a:r>
              <a:rPr lang="nl-NL" sz="2000" dirty="0">
                <a:solidFill>
                  <a:srgbClr val="C00000"/>
                </a:solidFill>
              </a:rPr>
              <a:t> help </a:t>
            </a:r>
            <a:r>
              <a:rPr lang="nl-NL" sz="2000" dirty="0" err="1">
                <a:solidFill>
                  <a:srgbClr val="C00000"/>
                </a:solidFill>
              </a:rPr>
              <a:t>us</a:t>
            </a:r>
            <a:r>
              <a:rPr lang="nl-NL" sz="2000" dirty="0">
                <a:solidFill>
                  <a:srgbClr val="C00000"/>
                </a:solidFill>
              </a:rPr>
              <a:t> </a:t>
            </a:r>
            <a:r>
              <a:rPr lang="nl-NL" sz="2000" dirty="0" err="1">
                <a:solidFill>
                  <a:srgbClr val="C00000"/>
                </a:solidFill>
              </a:rPr>
              <a:t>expressing</a:t>
            </a:r>
            <a:r>
              <a:rPr lang="nl-NL" sz="2000" dirty="0">
                <a:solidFill>
                  <a:srgbClr val="C00000"/>
                </a:solidFill>
              </a:rPr>
              <a:t> </a:t>
            </a:r>
            <a:r>
              <a:rPr lang="nl-NL" sz="2000" dirty="0" err="1">
                <a:solidFill>
                  <a:srgbClr val="C00000"/>
                </a:solidFill>
              </a:rPr>
              <a:t>dependencies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395288" y="3933825"/>
            <a:ext cx="2592387" cy="215900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>
                <a:solidFill>
                  <a:srgbClr val="C00000"/>
                </a:solidFill>
              </a:rPr>
              <a:t>quantities</a:t>
            </a:r>
            <a:r>
              <a:rPr lang="nl-NL" sz="2000" dirty="0">
                <a:solidFill>
                  <a:srgbClr val="C00000"/>
                </a:solidFill>
              </a:rPr>
              <a:t> we </a:t>
            </a:r>
            <a:r>
              <a:rPr lang="nl-NL" sz="2000" dirty="0" err="1">
                <a:solidFill>
                  <a:srgbClr val="C00000"/>
                </a:solidFill>
              </a:rPr>
              <a:t>guess</a:t>
            </a:r>
            <a:r>
              <a:rPr lang="nl-NL" sz="2000" dirty="0">
                <a:solidFill>
                  <a:srgbClr val="C00000"/>
                </a:solidFill>
              </a:rPr>
              <a:t> (</a:t>
            </a:r>
            <a:r>
              <a:rPr lang="nl-NL" sz="2000" dirty="0" err="1">
                <a:solidFill>
                  <a:srgbClr val="C00000"/>
                </a:solidFill>
              </a:rPr>
              <a:t>measure</a:t>
            </a:r>
            <a:r>
              <a:rPr lang="nl-NL" sz="2000" dirty="0">
                <a:solidFill>
                  <a:srgbClr val="C00000"/>
                </a:solidFill>
              </a:rPr>
              <a:t>, look up, ...) </a:t>
            </a:r>
            <a:r>
              <a:rPr lang="nl-NL" sz="2000" dirty="0" err="1">
                <a:solidFill>
                  <a:srgbClr val="C00000"/>
                </a:solidFill>
              </a:rPr>
              <a:t>from</a:t>
            </a:r>
            <a:r>
              <a:rPr lang="nl-NL" sz="2000" dirty="0">
                <a:solidFill>
                  <a:srgbClr val="C00000"/>
                </a:solidFill>
              </a:rPr>
              <a:t> the </a:t>
            </a:r>
            <a:r>
              <a:rPr lang="nl-NL" sz="2000" dirty="0" err="1">
                <a:solidFill>
                  <a:srgbClr val="C00000"/>
                </a:solidFill>
              </a:rPr>
              <a:t>problem</a:t>
            </a:r>
            <a:r>
              <a:rPr lang="nl-NL" sz="2000" dirty="0">
                <a:solidFill>
                  <a:srgbClr val="C00000"/>
                </a:solidFill>
              </a:rPr>
              <a:t> context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5508625" y="3500438"/>
            <a:ext cx="792163" cy="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2700338" y="3933825"/>
            <a:ext cx="792162" cy="790575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6300788" y="472440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latin typeface="Calibri" pitchFamily="-72" charset="0"/>
              </a:rPr>
              <a:t>Cat II: objectives</a:t>
            </a:r>
            <a:endParaRPr lang="en-US">
              <a:latin typeface="Calibri" pitchFamily="-72" charset="0"/>
            </a:endParaRPr>
          </a:p>
        </p:txBody>
      </p: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3492500" y="4652963"/>
            <a:ext cx="244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latin typeface="Calibri" pitchFamily="-72" charset="0"/>
              </a:rPr>
              <a:t>Cat IV: intermediate</a:t>
            </a:r>
            <a:endParaRPr lang="en-US">
              <a:latin typeface="Calibri" pitchFamily="-72" charset="0"/>
            </a:endParaRPr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539750" y="608330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latin typeface="Calibri" pitchFamily="-72" charset="0"/>
              </a:rPr>
              <a:t>Cat III: context</a:t>
            </a:r>
            <a:endParaRPr lang="en-US">
              <a:latin typeface="Calibri" pitchFamily="-72" charset="0"/>
            </a:endParaRPr>
          </a:p>
        </p:txBody>
      </p:sp>
      <p:sp>
        <p:nvSpPr>
          <p:cNvPr id="18" name="Ovaal 17"/>
          <p:cNvSpPr/>
          <p:nvPr/>
        </p:nvSpPr>
        <p:spPr>
          <a:xfrm>
            <a:off x="179388" y="836613"/>
            <a:ext cx="2592387" cy="2160587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>
                <a:solidFill>
                  <a:srgbClr val="C00000"/>
                </a:solidFill>
              </a:rPr>
              <a:t>quantities</a:t>
            </a:r>
            <a:r>
              <a:rPr lang="nl-NL" sz="2000" dirty="0">
                <a:solidFill>
                  <a:srgbClr val="C00000"/>
                </a:solidFill>
              </a:rPr>
              <a:t> we are free </a:t>
            </a:r>
            <a:r>
              <a:rPr lang="nl-NL" sz="2000" dirty="0" err="1">
                <a:solidFill>
                  <a:srgbClr val="C00000"/>
                </a:solidFill>
              </a:rPr>
              <a:t>to</a:t>
            </a:r>
            <a:r>
              <a:rPr lang="nl-NL" sz="2000" dirty="0">
                <a:solidFill>
                  <a:srgbClr val="C00000"/>
                </a:solidFill>
              </a:rPr>
              <a:t> </a:t>
            </a:r>
            <a:r>
              <a:rPr lang="nl-NL" sz="2000" dirty="0" err="1">
                <a:solidFill>
                  <a:srgbClr val="C00000"/>
                </a:solidFill>
              </a:rPr>
              <a:t>decide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19" name="Rechte verbindingslijn met pijl 18"/>
          <p:cNvCxnSpPr/>
          <p:nvPr/>
        </p:nvCxnSpPr>
        <p:spPr>
          <a:xfrm>
            <a:off x="2411413" y="2060575"/>
            <a:ext cx="1081087" cy="1012825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>
            <a:spLocks noChangeArrowheads="1"/>
          </p:cNvSpPr>
          <p:nvPr/>
        </p:nvSpPr>
        <p:spPr bwMode="auto">
          <a:xfrm>
            <a:off x="468313" y="2997200"/>
            <a:ext cx="2447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latin typeface="Calibri" pitchFamily="-72" charset="0"/>
              </a:rPr>
              <a:t>Cat I:choice</a:t>
            </a:r>
            <a:endParaRPr lang="en-US">
              <a:latin typeface="Calibri" pitchFamily="-7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4" grpId="0"/>
      <p:bldP spid="16" grpId="0"/>
      <p:bldP spid="17" grpId="0"/>
      <p:bldP spid="18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5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193675" y="258763"/>
            <a:ext cx="8280400" cy="34480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Try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it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yourself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 make a model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for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good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meal</a:t>
            </a:r>
            <a:endParaRPr lang="nl-NL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what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constitutes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'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good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'?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how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is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this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expressed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in terms of cat-II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?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what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relations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govern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their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values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?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what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if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some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not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numbers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?</a:t>
            </a:r>
          </a:p>
        </p:txBody>
      </p:sp>
      <p:sp>
        <p:nvSpPr>
          <p:cNvPr id="3" name="Actieknop: Film 2">
            <a:hlinkClick r:id="rId4" highlightClick="1"/>
          </p:cNvPr>
          <p:cNvSpPr/>
          <p:nvPr/>
        </p:nvSpPr>
        <p:spPr>
          <a:xfrm>
            <a:off x="3276600" y="4149725"/>
            <a:ext cx="1871663" cy="792163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Actieknop: Film 19">
            <a:hlinkClick r:id="rId5" highlightClick="1"/>
          </p:cNvPr>
          <p:cNvSpPr/>
          <p:nvPr/>
        </p:nvSpPr>
        <p:spPr>
          <a:xfrm>
            <a:off x="3276600" y="5157788"/>
            <a:ext cx="1871663" cy="79216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469" name="Tekstvak 3"/>
          <p:cNvSpPr txBox="1">
            <a:spLocks noChangeArrowheads="1"/>
          </p:cNvSpPr>
          <p:nvPr/>
        </p:nvSpPr>
        <p:spPr bwMode="auto">
          <a:xfrm>
            <a:off x="5292725" y="4356100"/>
            <a:ext cx="2613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latin typeface="Calibri" pitchFamily="-72" charset="0"/>
              </a:rPr>
              <a:t>a model for good meal</a:t>
            </a:r>
            <a:endParaRPr lang="en-US">
              <a:latin typeface="Calibri" pitchFamily="-72" charset="0"/>
            </a:endParaRPr>
          </a:p>
        </p:txBody>
      </p:sp>
      <p:sp>
        <p:nvSpPr>
          <p:cNvPr id="62470" name="Tekstvak 20"/>
          <p:cNvSpPr txBox="1">
            <a:spLocks noChangeArrowheads="1"/>
          </p:cNvSpPr>
          <p:nvPr/>
        </p:nvSpPr>
        <p:spPr bwMode="auto">
          <a:xfrm>
            <a:off x="5292725" y="5364163"/>
            <a:ext cx="2613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latin typeface="Calibri" pitchFamily="-72" charset="0"/>
              </a:rPr>
              <a:t>a model for good and a cheap meal</a:t>
            </a:r>
            <a:endParaRPr lang="en-US">
              <a:latin typeface="Calibri" pitchFamily="-7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64514" name="AutoShape 9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93675" y="258763"/>
            <a:ext cx="88042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Category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-I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correspond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free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modifications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explorations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….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Category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things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want as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result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of these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64516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76375" y="2757488"/>
            <a:ext cx="76676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price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don't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eat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cholesterol                                                          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price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: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don't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eat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Wingdings" panose="05000000000000000000" pitchFamily="2" charset="2"/>
            </a:endParaRP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enough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kCal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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eat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enough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anose="05000000000000000000" pitchFamily="2" charset="2"/>
              </a:rPr>
              <a:t>bread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cholesterol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enough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kCal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: </a:t>
            </a:r>
            <a:r>
              <a:rPr lang="nl-N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interesting</a:t>
            </a:r>
            <a:endParaRPr lang="nl-N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enough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kCal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as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cheap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as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possible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: </a:t>
            </a:r>
            <a:r>
              <a:rPr lang="nl-N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interesting</a:t>
            </a:r>
            <a:endParaRPr lang="nl-N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nl-N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à"/>
              <a:defRPr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interesting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cases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involve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&gt;1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criterion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à"/>
              <a:defRPr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...but not the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other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way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round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lv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nl-N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Rechteraccolade 11"/>
          <p:cNvSpPr/>
          <p:nvPr/>
        </p:nvSpPr>
        <p:spPr>
          <a:xfrm>
            <a:off x="6054725" y="2805113"/>
            <a:ext cx="317500" cy="1416050"/>
          </a:xfrm>
          <a:prstGeom prst="rightBrace">
            <a:avLst>
              <a:gd name="adj1" fmla="val 74420"/>
              <a:gd name="adj2" fmla="val 50063"/>
            </a:avLst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kstvak 12"/>
          <p:cNvSpPr txBox="1"/>
          <p:nvPr/>
        </p:nvSpPr>
        <p:spPr>
          <a:xfrm>
            <a:off x="6659563" y="2836863"/>
            <a:ext cx="2160587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not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very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interesting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1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6562" name="Picture 2" descr="http://cdn.morguefile.com/imageData/public/files/s/southernfried/preview/fldr_2008_11_28/file0007049195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0638"/>
            <a:ext cx="91392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66564" name="AutoShape 9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93675" y="258763"/>
            <a:ext cx="88042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Category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-I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correspond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free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modifications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explorations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….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Category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things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want as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result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of these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76375" y="2557463"/>
            <a:ext cx="7667625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conclusion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many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optimization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problems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involve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trade-offs</a:t>
            </a:r>
            <a:endParaRPr lang="nl-NL" sz="3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: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volume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smallest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area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profit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smallest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investment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...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least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...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velocity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safety</a:t>
            </a:r>
            <a:endParaRPr lang="nl-NL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...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... (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and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other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combinations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)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also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cases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with</a:t>
            </a:r>
            <a:r>
              <a:rPr lang="nl-NL" sz="1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&gt;2 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criteria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often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occur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.</a:t>
            </a:r>
            <a:endParaRPr lang="nl-NL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lv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nl-N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6567" name="Rechthoek 1"/>
          <p:cNvSpPr>
            <a:spLocks noChangeArrowheads="1"/>
          </p:cNvSpPr>
          <p:nvPr/>
        </p:nvSpPr>
        <p:spPr bwMode="auto">
          <a:xfrm rot="5400000">
            <a:off x="6024562" y="2913063"/>
            <a:ext cx="609600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-72" charset="0"/>
              </a:rPr>
              <a:t>http://www.morguefile.com/archive/display/93433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09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610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68611" name="AutoShape 9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93675" y="258763"/>
            <a:ext cx="88042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Category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-I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correspond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free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modifications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explorations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….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Category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things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want as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result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of these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decisions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76375" y="2557463"/>
            <a:ext cx="7667625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conclusion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many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optimization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problems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involve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trade-offs</a:t>
            </a:r>
            <a:endParaRPr lang="nl-NL" sz="3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: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volume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smallest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area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profit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smallest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investment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...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least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...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velocity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safety</a:t>
            </a:r>
            <a:endParaRPr lang="nl-NL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Symbol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...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... (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and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other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combinations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)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also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cases with &gt;3 criteria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often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occur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.</a:t>
            </a:r>
            <a:endParaRPr lang="nl-NL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lvl="1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nl-N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8614" name="Rechthoek 1"/>
          <p:cNvSpPr>
            <a:spLocks noChangeArrowheads="1"/>
          </p:cNvSpPr>
          <p:nvPr/>
        </p:nvSpPr>
        <p:spPr bwMode="auto">
          <a:xfrm rot="5400000">
            <a:off x="6024562" y="2913063"/>
            <a:ext cx="609600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-72" charset="0"/>
              </a:rPr>
              <a:t>http://www.morguefile.com/archive/display/93433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131840" y="1691121"/>
            <a:ext cx="5400600" cy="2985433"/>
          </a:xfrm>
          <a:prstGeom prst="rect">
            <a:avLst/>
          </a:prstGeom>
          <a:blipFill dpi="0" rotWithShape="1">
            <a:blip r:embed="rId4" cstate="print">
              <a:alphaModFix amt="7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 order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wrap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something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efficiently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I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seek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for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shape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with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maximal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volume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minimal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area.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case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ould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 want a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shape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with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minimal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volume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maximal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area?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892460" y="1412780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7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0658" name="Picture 2" descr="File:Europe punishes the spoilt kid (Greece) for asking too much.jpg"/>
          <p:cNvPicPr>
            <a:picLocks noChangeAspect="1" noChangeArrowheads="1"/>
          </p:cNvPicPr>
          <p:nvPr/>
        </p:nvPicPr>
        <p:blipFill>
          <a:blip r:embed="rId4"/>
          <a:srcRect b="40112"/>
          <a:stretch>
            <a:fillRect/>
          </a:stretch>
        </p:blipFill>
        <p:spPr bwMode="auto">
          <a:xfrm>
            <a:off x="0" y="-20638"/>
            <a:ext cx="91328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7066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9037638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penalty q = f(cat.-I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 is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cat.-II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quantity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function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of 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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 (q=0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ideal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as small as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possible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476375" y="3790950"/>
            <a:ext cx="9036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little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cholesterol: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nl-NL" sz="20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=|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amountChol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| =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amountChol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enough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kCal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=|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amountKCal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-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optimalAmountKCal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|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latin typeface="+mn-lt"/>
              <a:cs typeface="+mn-cs"/>
            </a:endParaRPr>
          </a:p>
        </p:txBody>
      </p:sp>
      <p:sp>
        <p:nvSpPr>
          <p:cNvPr id="70663" name="Rechthoek 1"/>
          <p:cNvSpPr>
            <a:spLocks noChangeArrowheads="1"/>
          </p:cNvSpPr>
          <p:nvPr/>
        </p:nvSpPr>
        <p:spPr bwMode="auto">
          <a:xfrm rot="5400000">
            <a:off x="5942013" y="2930525"/>
            <a:ext cx="609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-72" charset="0"/>
              </a:rPr>
              <a:t>http://commons.wikimedia.org/wiki/File:Europe_punishes_the_spoilt_kid_(Greece)_for_asking_too_much.jpg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 build="p"/>
      <p:bldP spid="2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72706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9037638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multiple criteria: multiple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add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Q=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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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only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if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Wingdings" pitchFamily="2" charset="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    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,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&gt;0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 </a:t>
            </a:r>
            <a:r>
              <a:rPr lang="nl-NL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must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Wingdings" pitchFamily="2" charset="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weights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values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???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if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’&gt;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then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’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will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smaller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than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endParaRPr lang="nl-NL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72708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74754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9037638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multiple criteria: multiple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add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Q=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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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only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if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Wingdings" pitchFamily="2" charset="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    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,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&gt;0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 </a:t>
            </a:r>
            <a:r>
              <a:rPr lang="nl-NL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must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Wingdings" pitchFamily="2" charset="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weights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values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???</a:t>
            </a:r>
          </a:p>
        </p:txBody>
      </p:sp>
      <p:grpSp>
        <p:nvGrpSpPr>
          <p:cNvPr id="74756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93675" y="3333750"/>
            <a:ext cx="9037638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multiple criteria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adding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lumping</a:t>
            </a:r>
            <a:endParaRPr lang="nl-NL" sz="28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advantages</a:t>
            </a:r>
            <a:r>
              <a:rPr lang="nl-NL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works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arbitrarily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many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criteria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mathematical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techniques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a single Q = f(cat.-I)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	(e.g.,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differentiate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require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derivatives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0)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http://www.sxc.hu/pic/l/c/co/colinbroug/1361109_119542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0975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93675" y="1219200"/>
            <a:ext cx="89646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“How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many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chimney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sweepers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work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Eindhoven?”</a:t>
            </a:r>
            <a:r>
              <a:rPr lang="nl-NL" sz="3200" dirty="0">
                <a:solidFill>
                  <a:prstClr val="white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939" name="Rechthoek 1"/>
          <p:cNvSpPr>
            <a:spLocks noChangeArrowheads="1"/>
          </p:cNvSpPr>
          <p:nvPr/>
        </p:nvSpPr>
        <p:spPr bwMode="auto">
          <a:xfrm rot="5400000">
            <a:off x="8237538" y="960438"/>
            <a:ext cx="16700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Calibri" pitchFamily="-72" charset="0"/>
              </a:rPr>
              <a:t>http://www.sxc.hu/photo/1361109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76802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9037638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multiple criteria: multiple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add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Q=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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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only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if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Wingdings" pitchFamily="2" charset="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    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,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&gt;0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 </a:t>
            </a:r>
            <a:r>
              <a:rPr lang="nl-NL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must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  <a:sym typeface="Wingdings" pitchFamily="2" charset="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weights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values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Wingdings" pitchFamily="2" charset="2"/>
              </a:rPr>
              <a:t> ???</a:t>
            </a:r>
          </a:p>
        </p:txBody>
      </p:sp>
      <p:grpSp>
        <p:nvGrpSpPr>
          <p:cNvPr id="76804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93675" y="3333750"/>
            <a:ext cx="9037638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multiple criteria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adding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lumping</a:t>
            </a:r>
            <a:endParaRPr lang="nl-NL" sz="28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disadvantages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values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adding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apples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oranges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ethically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unwanted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7885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grpSp>
        <p:nvGrpSpPr>
          <p:cNvPr id="78851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8852" name="Picture 2" descr="File:Big and small do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" y="0"/>
            <a:ext cx="913765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9037638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Variations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(y = f(cat.-I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)):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q = y: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small;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assume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0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q = |y| or q=y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small in absolute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value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</a:p>
        </p:txBody>
      </p:sp>
      <p:sp>
        <p:nvSpPr>
          <p:cNvPr id="78854" name="Rechthoek 1"/>
          <p:cNvSpPr>
            <a:spLocks noChangeArrowheads="1"/>
          </p:cNvSpPr>
          <p:nvPr/>
        </p:nvSpPr>
        <p:spPr bwMode="auto">
          <a:xfrm rot="-5400000">
            <a:off x="5952332" y="3634581"/>
            <a:ext cx="6096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-72" charset="0"/>
              </a:rPr>
              <a:t>http://commons.wikimedia.org/wiki/File:Big_and_small_dog.jpg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3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3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80898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grpSp>
        <p:nvGrpSpPr>
          <p:cNvPr id="80899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0900" name="Picture 2" descr="File:Big and small do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" y="0"/>
            <a:ext cx="913765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9037638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Variations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(y = f(cat.-I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)):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q = y: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small;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assume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0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q = |y| or q=y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small in absolute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value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</a:p>
        </p:txBody>
      </p:sp>
      <p:sp>
        <p:nvSpPr>
          <p:cNvPr id="80902" name="Rechthoek 1"/>
          <p:cNvSpPr>
            <a:spLocks noChangeArrowheads="1"/>
          </p:cNvSpPr>
          <p:nvPr/>
        </p:nvSpPr>
        <p:spPr bwMode="auto">
          <a:xfrm rot="-5400000">
            <a:off x="5952332" y="3634581"/>
            <a:ext cx="6096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-72" charset="0"/>
              </a:rPr>
              <a:t>http://commons.wikimedia.org/wiki/File:Big_and_small_dog.jpg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131840" y="3434421"/>
            <a:ext cx="5400600" cy="1508105"/>
          </a:xfrm>
          <a:prstGeom prst="rect">
            <a:avLst/>
          </a:prstGeom>
          <a:blipFill dpi="0" rotWithShape="1">
            <a:blip r:embed="rId5" cstate="print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penalty q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could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used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express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that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y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should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smaller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than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some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y</a:t>
            </a:r>
            <a:r>
              <a:rPr lang="nl-NL" sz="24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0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892460" y="3156079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/>
          </a:p>
        </p:txBody>
      </p:sp>
      <p:sp>
        <p:nvSpPr>
          <p:cNvPr id="82946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latin typeface="Calibri" pitchFamily="-72" charset="0"/>
            </a:endParaRPr>
          </a:p>
        </p:txBody>
      </p:sp>
      <p:grpSp>
        <p:nvGrpSpPr>
          <p:cNvPr id="82947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2948" name="Picture 2" descr="File:Big and small do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" y="0"/>
            <a:ext cx="913765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9037638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Variations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(y = f(cat.-I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)):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q = y: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small;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assume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  <a:sym typeface="Symbol"/>
              </a:rPr>
              <a:t>0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q = |y| or q=y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small in absolute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value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q = |max(y,y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)-y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|: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smaller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q = |y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-min(y,y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)|: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larger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q = |y-y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|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close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q = 1/|y| or q = 1/(w+|y|), w&gt;0: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large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et cetera 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function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selector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or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imagination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!)</a:t>
            </a:r>
          </a:p>
        </p:txBody>
      </p:sp>
      <p:sp>
        <p:nvSpPr>
          <p:cNvPr id="82950" name="Rechthoek 1"/>
          <p:cNvSpPr>
            <a:spLocks noChangeArrowheads="1"/>
          </p:cNvSpPr>
          <p:nvPr/>
        </p:nvSpPr>
        <p:spPr bwMode="auto">
          <a:xfrm rot="-5400000">
            <a:off x="5952332" y="3634581"/>
            <a:ext cx="6096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-72" charset="0"/>
              </a:rPr>
              <a:t>http://commons.wikimedia.org/wiki/File:Big_and_small_dog.jpg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3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3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3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3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3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4994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249867" name="Text Box 11"/>
          <p:cNvSpPr txBox="1">
            <a:spLocks noChangeArrowheads="1"/>
          </p:cNvSpPr>
          <p:nvPr/>
        </p:nvSpPr>
        <p:spPr bwMode="auto">
          <a:xfrm>
            <a:off x="193675" y="1220788"/>
            <a:ext cx="8640763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Revisit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optimization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with multiple criteria: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Problems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with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lumping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penalties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Q=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Symbol"/>
              </a:rPr>
              <a:t></a:t>
            </a:r>
            <a:r>
              <a:rPr lang="nl-NL" sz="3200" baseline="-25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Symbol"/>
              </a:rPr>
              <a:t>i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Symbol"/>
              </a:rPr>
              <a:t>w</a:t>
            </a:r>
            <a:r>
              <a:rPr lang="nl-NL" sz="3200" baseline="-25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Symbol"/>
              </a:rPr>
              <a:t>i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Symbol"/>
              </a:rPr>
              <a:t>q</a:t>
            </a:r>
            <a:r>
              <a:rPr lang="nl-NL" sz="3200" baseline="-25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Symbol"/>
              </a:rPr>
              <a:t>i</a:t>
            </a:r>
            <a:endParaRPr lang="nl-NL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what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the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values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</a:t>
            </a:r>
            <a:r>
              <a:rPr lang="nl-NL" sz="2800" baseline="-25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(trial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error)?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don’t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add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things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that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shouldn’t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added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2" charset="2"/>
              </a:rPr>
              <a:t> look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2" charset="2"/>
              </a:rPr>
              <a:t>for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2" charset="2"/>
              </a:rPr>
              <a:t>alternative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2" charset="2"/>
              </a:rPr>
              <a:t> approach,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2" charset="2"/>
              </a:rPr>
              <a:t>using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2" charset="2"/>
              </a:rPr>
              <a:t>dominance</a:t>
            </a:r>
            <a:endParaRPr lang="nl-NL" sz="2800" b="1" i="1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84996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–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dominance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1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7042" name="Picture 4" descr="http://cdn.morguefile.com/imageData/public/files/k/karpati/preview/fldr_2011_07_24/file158131150047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" y="-7938"/>
            <a:ext cx="913765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7044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93675" y="1220788"/>
            <a:ext cx="86407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Assume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cat.-II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ordinals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Every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axis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in cat.-II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is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ordered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concept C</a:t>
            </a:r>
            <a:r>
              <a:rPr lang="nl-NL" sz="2800" baseline="-25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1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dominates</a:t>
            </a:r>
            <a:r>
              <a:rPr lang="nl-NL" sz="2800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</a:t>
            </a:r>
            <a:r>
              <a:rPr lang="nl-NL" sz="2800" baseline="-25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2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endParaRPr lang="nl-NL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iff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,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for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all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cat.-II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</a:t>
            </a:r>
            <a:r>
              <a:rPr lang="nl-NL" sz="2800" baseline="-25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,  C</a:t>
            </a:r>
            <a:r>
              <a:rPr lang="nl-NL" sz="2800" baseline="-25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1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.q</a:t>
            </a:r>
            <a:r>
              <a:rPr lang="nl-NL" sz="2800" baseline="-25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is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better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than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C</a:t>
            </a:r>
            <a:r>
              <a:rPr lang="nl-NL" sz="2800" baseline="-25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2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.q</a:t>
            </a:r>
            <a:r>
              <a:rPr lang="nl-NL" sz="2800" baseline="-25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‘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Being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better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’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may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mean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‘&lt;‘ (e.g., waste) or ‘&gt;’ (e.g.,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profit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);</a:t>
            </a:r>
            <a:endParaRPr lang="nl-NL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–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dominance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87047" name="Rechthoek 2"/>
          <p:cNvSpPr>
            <a:spLocks noChangeArrowheads="1"/>
          </p:cNvSpPr>
          <p:nvPr/>
        </p:nvSpPr>
        <p:spPr bwMode="auto">
          <a:xfrm rot="-5400000">
            <a:off x="6024563" y="3033713"/>
            <a:ext cx="609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Calibri" pitchFamily="-72" charset="0"/>
              </a:rPr>
              <a:t>http://www.morguefile.com/archive/display/765894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AutoShape 6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89090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30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1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–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dominance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pic>
        <p:nvPicPr>
          <p:cNvPr id="89092" name="Picture 13" descr="640px-Front_pare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1292225"/>
            <a:ext cx="4787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hthoek 1"/>
          <p:cNvSpPr/>
          <p:nvPr/>
        </p:nvSpPr>
        <p:spPr>
          <a:xfrm>
            <a:off x="3419475" y="4635500"/>
            <a:ext cx="1296988" cy="24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2124075" y="2852738"/>
            <a:ext cx="1008063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rije vorm 2"/>
          <p:cNvSpPr/>
          <p:nvPr/>
        </p:nvSpPr>
        <p:spPr>
          <a:xfrm>
            <a:off x="3200400" y="1325563"/>
            <a:ext cx="3608388" cy="3213100"/>
          </a:xfrm>
          <a:custGeom>
            <a:avLst/>
            <a:gdLst>
              <a:gd name="connsiteX0" fmla="*/ 203835 w 3603776"/>
              <a:gd name="connsiteY0" fmla="*/ 819489 h 2529349"/>
              <a:gd name="connsiteX1" fmla="*/ 971931 w 3603776"/>
              <a:gd name="connsiteY1" fmla="*/ 863380 h 2529349"/>
              <a:gd name="connsiteX2" fmla="*/ 1593723 w 3603776"/>
              <a:gd name="connsiteY2" fmla="*/ 731706 h 2529349"/>
              <a:gd name="connsiteX3" fmla="*/ 1601038 w 3603776"/>
              <a:gd name="connsiteY3" fmla="*/ 1002369 h 2529349"/>
              <a:gd name="connsiteX4" fmla="*/ 1432789 w 3603776"/>
              <a:gd name="connsiteY4" fmla="*/ 1602215 h 2529349"/>
              <a:gd name="connsiteX5" fmla="*/ 1959483 w 3603776"/>
              <a:gd name="connsiteY5" fmla="*/ 2150855 h 2529349"/>
              <a:gd name="connsiteX6" fmla="*/ 2866568 w 3603776"/>
              <a:gd name="connsiteY6" fmla="*/ 2209377 h 2529349"/>
              <a:gd name="connsiteX7" fmla="*/ 2903144 w 3603776"/>
              <a:gd name="connsiteY7" fmla="*/ 2370311 h 2529349"/>
              <a:gd name="connsiteX8" fmla="*/ 3459099 w 3603776"/>
              <a:gd name="connsiteY8" fmla="*/ 2392257 h 2529349"/>
              <a:gd name="connsiteX9" fmla="*/ 3437154 w 3603776"/>
              <a:gd name="connsiteY9" fmla="*/ 534196 h 2529349"/>
              <a:gd name="connsiteX10" fmla="*/ 1608354 w 3603776"/>
              <a:gd name="connsiteY10" fmla="*/ 73338 h 2529349"/>
              <a:gd name="connsiteX11" fmla="*/ 108738 w 3603776"/>
              <a:gd name="connsiteY11" fmla="*/ 80653 h 2529349"/>
              <a:gd name="connsiteX12" fmla="*/ 203835 w 3603776"/>
              <a:gd name="connsiteY12" fmla="*/ 819489 h 2529349"/>
              <a:gd name="connsiteX0" fmla="*/ 203835 w 3608671"/>
              <a:gd name="connsiteY0" fmla="*/ 819489 h 2409650"/>
              <a:gd name="connsiteX1" fmla="*/ 971931 w 3608671"/>
              <a:gd name="connsiteY1" fmla="*/ 863380 h 2409650"/>
              <a:gd name="connsiteX2" fmla="*/ 1593723 w 3608671"/>
              <a:gd name="connsiteY2" fmla="*/ 731706 h 2409650"/>
              <a:gd name="connsiteX3" fmla="*/ 1601038 w 3608671"/>
              <a:gd name="connsiteY3" fmla="*/ 1002369 h 2409650"/>
              <a:gd name="connsiteX4" fmla="*/ 1432789 w 3608671"/>
              <a:gd name="connsiteY4" fmla="*/ 1602215 h 2409650"/>
              <a:gd name="connsiteX5" fmla="*/ 1959483 w 3608671"/>
              <a:gd name="connsiteY5" fmla="*/ 2150855 h 2409650"/>
              <a:gd name="connsiteX6" fmla="*/ 2866568 w 3608671"/>
              <a:gd name="connsiteY6" fmla="*/ 2209377 h 2409650"/>
              <a:gd name="connsiteX7" fmla="*/ 2903144 w 3608671"/>
              <a:gd name="connsiteY7" fmla="*/ 2370311 h 2409650"/>
              <a:gd name="connsiteX8" fmla="*/ 3470318 w 3608671"/>
              <a:gd name="connsiteY8" fmla="*/ 2218353 h 2409650"/>
              <a:gd name="connsiteX9" fmla="*/ 3437154 w 3608671"/>
              <a:gd name="connsiteY9" fmla="*/ 534196 h 2409650"/>
              <a:gd name="connsiteX10" fmla="*/ 1608354 w 3608671"/>
              <a:gd name="connsiteY10" fmla="*/ 73338 h 2409650"/>
              <a:gd name="connsiteX11" fmla="*/ 108738 w 3608671"/>
              <a:gd name="connsiteY11" fmla="*/ 80653 h 2409650"/>
              <a:gd name="connsiteX12" fmla="*/ 203835 w 3608671"/>
              <a:gd name="connsiteY12" fmla="*/ 819489 h 24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8671" h="2409650">
                <a:moveTo>
                  <a:pt x="203835" y="819489"/>
                </a:moveTo>
                <a:cubicBezTo>
                  <a:pt x="347701" y="949944"/>
                  <a:pt x="740283" y="878011"/>
                  <a:pt x="971931" y="863380"/>
                </a:cubicBezTo>
                <a:cubicBezTo>
                  <a:pt x="1203579" y="848750"/>
                  <a:pt x="1488872" y="708541"/>
                  <a:pt x="1593723" y="731706"/>
                </a:cubicBezTo>
                <a:cubicBezTo>
                  <a:pt x="1698574" y="754871"/>
                  <a:pt x="1627860" y="857284"/>
                  <a:pt x="1601038" y="1002369"/>
                </a:cubicBezTo>
                <a:cubicBezTo>
                  <a:pt x="1574216" y="1147454"/>
                  <a:pt x="1373048" y="1410801"/>
                  <a:pt x="1432789" y="1602215"/>
                </a:cubicBezTo>
                <a:cubicBezTo>
                  <a:pt x="1492530" y="1793629"/>
                  <a:pt x="1720520" y="2049661"/>
                  <a:pt x="1959483" y="2150855"/>
                </a:cubicBezTo>
                <a:cubicBezTo>
                  <a:pt x="2198446" y="2252049"/>
                  <a:pt x="2709291" y="2172801"/>
                  <a:pt x="2866568" y="2209377"/>
                </a:cubicBezTo>
                <a:cubicBezTo>
                  <a:pt x="3023845" y="2245953"/>
                  <a:pt x="2802519" y="2368815"/>
                  <a:pt x="2903144" y="2370311"/>
                </a:cubicBezTo>
                <a:cubicBezTo>
                  <a:pt x="3003769" y="2371807"/>
                  <a:pt x="3381316" y="2524372"/>
                  <a:pt x="3470318" y="2218353"/>
                </a:cubicBezTo>
                <a:cubicBezTo>
                  <a:pt x="3559320" y="1912334"/>
                  <a:pt x="3747481" y="891699"/>
                  <a:pt x="3437154" y="534196"/>
                </a:cubicBezTo>
                <a:cubicBezTo>
                  <a:pt x="3126827" y="176693"/>
                  <a:pt x="2163090" y="148928"/>
                  <a:pt x="1608354" y="73338"/>
                </a:cubicBezTo>
                <a:cubicBezTo>
                  <a:pt x="1053618" y="-2252"/>
                  <a:pt x="336729" y="-47363"/>
                  <a:pt x="108738" y="80653"/>
                </a:cubicBezTo>
                <a:cubicBezTo>
                  <a:pt x="-119253" y="208669"/>
                  <a:pt x="59969" y="689034"/>
                  <a:pt x="203835" y="8194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Vrije vorm 3"/>
          <p:cNvSpPr/>
          <p:nvPr/>
        </p:nvSpPr>
        <p:spPr>
          <a:xfrm>
            <a:off x="3681413" y="2146300"/>
            <a:ext cx="203200" cy="547688"/>
          </a:xfrm>
          <a:custGeom>
            <a:avLst/>
            <a:gdLst>
              <a:gd name="connsiteX0" fmla="*/ 3428 w 200135"/>
              <a:gd name="connsiteY0" fmla="*/ 11496 h 411086"/>
              <a:gd name="connsiteX1" fmla="*/ 76356 w 200135"/>
              <a:gd name="connsiteY1" fmla="*/ 280767 h 411086"/>
              <a:gd name="connsiteX2" fmla="*/ 138064 w 200135"/>
              <a:gd name="connsiteY2" fmla="*/ 404183 h 411086"/>
              <a:gd name="connsiteX3" fmla="*/ 194162 w 200135"/>
              <a:gd name="connsiteY3" fmla="*/ 84423 h 411086"/>
              <a:gd name="connsiteX4" fmla="*/ 3428 w 200135"/>
              <a:gd name="connsiteY4" fmla="*/ 11496 h 411086"/>
              <a:gd name="connsiteX0" fmla="*/ 3586 w 203181"/>
              <a:gd name="connsiteY0" fmla="*/ 11621 h 411211"/>
              <a:gd name="connsiteX1" fmla="*/ 76514 w 203181"/>
              <a:gd name="connsiteY1" fmla="*/ 280892 h 411211"/>
              <a:gd name="connsiteX2" fmla="*/ 161972 w 203181"/>
              <a:gd name="connsiteY2" fmla="*/ 404308 h 411211"/>
              <a:gd name="connsiteX3" fmla="*/ 194320 w 203181"/>
              <a:gd name="connsiteY3" fmla="*/ 84548 h 411211"/>
              <a:gd name="connsiteX4" fmla="*/ 3586 w 203181"/>
              <a:gd name="connsiteY4" fmla="*/ 11621 h 41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81" h="411211">
                <a:moveTo>
                  <a:pt x="3586" y="11621"/>
                </a:moveTo>
                <a:cubicBezTo>
                  <a:pt x="-16048" y="44345"/>
                  <a:pt x="50116" y="215444"/>
                  <a:pt x="76514" y="280892"/>
                </a:cubicBezTo>
                <a:cubicBezTo>
                  <a:pt x="102912" y="346340"/>
                  <a:pt x="142338" y="437032"/>
                  <a:pt x="161972" y="404308"/>
                </a:cubicBezTo>
                <a:cubicBezTo>
                  <a:pt x="181606" y="371584"/>
                  <a:pt x="220718" y="149996"/>
                  <a:pt x="194320" y="84548"/>
                </a:cubicBezTo>
                <a:cubicBezTo>
                  <a:pt x="167922" y="19100"/>
                  <a:pt x="23220" y="-21103"/>
                  <a:pt x="3586" y="116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Vrije vorm 4"/>
          <p:cNvSpPr/>
          <p:nvPr/>
        </p:nvSpPr>
        <p:spPr>
          <a:xfrm>
            <a:off x="4386263" y="3159125"/>
            <a:ext cx="714375" cy="230188"/>
          </a:xfrm>
          <a:custGeom>
            <a:avLst/>
            <a:gdLst>
              <a:gd name="connsiteX0" fmla="*/ 649535 w 745833"/>
              <a:gd name="connsiteY0" fmla="*/ 9797 h 172931"/>
              <a:gd name="connsiteX1" fmla="*/ 211970 w 745833"/>
              <a:gd name="connsiteY1" fmla="*/ 21017 h 172931"/>
              <a:gd name="connsiteX2" fmla="*/ 21236 w 745833"/>
              <a:gd name="connsiteY2" fmla="*/ 43456 h 172931"/>
              <a:gd name="connsiteX3" fmla="*/ 694414 w 745833"/>
              <a:gd name="connsiteY3" fmla="*/ 172482 h 172931"/>
              <a:gd name="connsiteX4" fmla="*/ 649535 w 745833"/>
              <a:gd name="connsiteY4" fmla="*/ 9797 h 172931"/>
              <a:gd name="connsiteX0" fmla="*/ 618742 w 714214"/>
              <a:gd name="connsiteY0" fmla="*/ 9797 h 172690"/>
              <a:gd name="connsiteX1" fmla="*/ 181177 w 714214"/>
              <a:gd name="connsiteY1" fmla="*/ 21017 h 172690"/>
              <a:gd name="connsiteX2" fmla="*/ 24102 w 714214"/>
              <a:gd name="connsiteY2" fmla="*/ 43456 h 172690"/>
              <a:gd name="connsiteX3" fmla="*/ 663621 w 714214"/>
              <a:gd name="connsiteY3" fmla="*/ 172482 h 172690"/>
              <a:gd name="connsiteX4" fmla="*/ 618742 w 714214"/>
              <a:gd name="connsiteY4" fmla="*/ 9797 h 17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214" h="172690">
                <a:moveTo>
                  <a:pt x="618742" y="9797"/>
                </a:moveTo>
                <a:cubicBezTo>
                  <a:pt x="538335" y="-15447"/>
                  <a:pt x="280284" y="15407"/>
                  <a:pt x="181177" y="21017"/>
                </a:cubicBezTo>
                <a:cubicBezTo>
                  <a:pt x="82070" y="26627"/>
                  <a:pt x="-56305" y="18212"/>
                  <a:pt x="24102" y="43456"/>
                </a:cubicBezTo>
                <a:cubicBezTo>
                  <a:pt x="104509" y="68700"/>
                  <a:pt x="564514" y="178092"/>
                  <a:pt x="663621" y="172482"/>
                </a:cubicBezTo>
                <a:cubicBezTo>
                  <a:pt x="762728" y="166872"/>
                  <a:pt x="699149" y="35041"/>
                  <a:pt x="618742" y="97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Vrije vorm 5"/>
          <p:cNvSpPr/>
          <p:nvPr/>
        </p:nvSpPr>
        <p:spPr>
          <a:xfrm>
            <a:off x="3919538" y="2855913"/>
            <a:ext cx="328612" cy="279400"/>
          </a:xfrm>
          <a:custGeom>
            <a:avLst/>
            <a:gdLst>
              <a:gd name="connsiteX0" fmla="*/ 40685 w 328420"/>
              <a:gd name="connsiteY0" fmla="*/ 112387 h 208151"/>
              <a:gd name="connsiteX1" fmla="*/ 23856 w 328420"/>
              <a:gd name="connsiteY1" fmla="*/ 191 h 208151"/>
              <a:gd name="connsiteX2" fmla="*/ 321176 w 328420"/>
              <a:gd name="connsiteY2" fmla="*/ 140436 h 208151"/>
              <a:gd name="connsiteX3" fmla="*/ 220199 w 328420"/>
              <a:gd name="connsiteY3" fmla="*/ 207754 h 208151"/>
              <a:gd name="connsiteX4" fmla="*/ 40685 w 328420"/>
              <a:gd name="connsiteY4" fmla="*/ 112387 h 208151"/>
              <a:gd name="connsiteX0" fmla="*/ 40686 w 328365"/>
              <a:gd name="connsiteY0" fmla="*/ 112631 h 209263"/>
              <a:gd name="connsiteX1" fmla="*/ 23857 w 328365"/>
              <a:gd name="connsiteY1" fmla="*/ 435 h 209263"/>
              <a:gd name="connsiteX2" fmla="*/ 321177 w 328365"/>
              <a:gd name="connsiteY2" fmla="*/ 156022 h 209263"/>
              <a:gd name="connsiteX3" fmla="*/ 220200 w 328365"/>
              <a:gd name="connsiteY3" fmla="*/ 207998 h 209263"/>
              <a:gd name="connsiteX4" fmla="*/ 40686 w 328365"/>
              <a:gd name="connsiteY4" fmla="*/ 112631 h 20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365" h="209263">
                <a:moveTo>
                  <a:pt x="40686" y="112631"/>
                </a:moveTo>
                <a:cubicBezTo>
                  <a:pt x="7962" y="78037"/>
                  <a:pt x="-22892" y="-6797"/>
                  <a:pt x="23857" y="435"/>
                </a:cubicBezTo>
                <a:cubicBezTo>
                  <a:pt x="70606" y="7667"/>
                  <a:pt x="288453" y="121428"/>
                  <a:pt x="321177" y="156022"/>
                </a:cubicBezTo>
                <a:cubicBezTo>
                  <a:pt x="353901" y="190616"/>
                  <a:pt x="266949" y="215230"/>
                  <a:pt x="220200" y="207998"/>
                </a:cubicBezTo>
                <a:cubicBezTo>
                  <a:pt x="173452" y="200766"/>
                  <a:pt x="73410" y="147225"/>
                  <a:pt x="40686" y="1126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3276600" y="4484688"/>
            <a:ext cx="3887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solidFill>
                  <a:srgbClr val="000000"/>
                </a:solidFill>
                <a:latin typeface="Calibri" pitchFamily="-72" charset="0"/>
              </a:rPr>
              <a:t>f2 should be minimal (e.g., waste)</a:t>
            </a:r>
            <a:endParaRPr lang="en-US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42" name="Tekstvak 41"/>
          <p:cNvSpPr txBox="1">
            <a:spLocks noChangeArrowheads="1"/>
          </p:cNvSpPr>
          <p:nvPr/>
        </p:nvSpPr>
        <p:spPr bwMode="auto">
          <a:xfrm>
            <a:off x="2259013" y="1539875"/>
            <a:ext cx="10175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solidFill>
                  <a:srgbClr val="000000"/>
                </a:solidFill>
                <a:latin typeface="Calibri" pitchFamily="-72" charset="0"/>
              </a:rPr>
              <a:t>f1 should be minimal (e.g., costs)</a:t>
            </a:r>
            <a:endParaRPr lang="en-US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4643438" y="2855913"/>
            <a:ext cx="180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solidFill>
                  <a:srgbClr val="00B050"/>
                </a:solidFill>
                <a:latin typeface="Calibri" pitchFamily="-72" charset="0"/>
              </a:rPr>
              <a:t>B.f1&lt;C.f1 and B.f2&lt;C.f2, so</a:t>
            </a:r>
          </a:p>
          <a:p>
            <a:r>
              <a:rPr lang="nl-NL">
                <a:solidFill>
                  <a:srgbClr val="00B050"/>
                </a:solidFill>
                <a:latin typeface="Calibri" pitchFamily="-72" charset="0"/>
              </a:rPr>
              <a:t>B dominates C</a:t>
            </a:r>
            <a:endParaRPr lang="en-US">
              <a:solidFill>
                <a:srgbClr val="00B050"/>
              </a:solidFill>
              <a:latin typeface="Calibri" pitchFamily="-72" charset="0"/>
            </a:endParaRPr>
          </a:p>
        </p:txBody>
      </p:sp>
      <p:sp>
        <p:nvSpPr>
          <p:cNvPr id="44" name="Tekstvak 43"/>
          <p:cNvSpPr txBox="1">
            <a:spLocks noChangeArrowheads="1"/>
          </p:cNvSpPr>
          <p:nvPr/>
        </p:nvSpPr>
        <p:spPr bwMode="auto">
          <a:xfrm>
            <a:off x="3132138" y="1316038"/>
            <a:ext cx="180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solidFill>
                  <a:srgbClr val="00B050"/>
                </a:solidFill>
                <a:latin typeface="Calibri" pitchFamily="-72" charset="0"/>
              </a:rPr>
              <a:t>A.f1&lt;C.f1 and A.f2&lt;C.f2, so</a:t>
            </a:r>
          </a:p>
          <a:p>
            <a:r>
              <a:rPr lang="nl-NL">
                <a:solidFill>
                  <a:srgbClr val="00B050"/>
                </a:solidFill>
                <a:latin typeface="Calibri" pitchFamily="-72" charset="0"/>
              </a:rPr>
              <a:t>A dominates C</a:t>
            </a:r>
            <a:endParaRPr lang="en-US">
              <a:solidFill>
                <a:srgbClr val="00B050"/>
              </a:solidFill>
              <a:latin typeface="Calibri" pitchFamily="-72" charset="0"/>
            </a:endParaRPr>
          </a:p>
        </p:txBody>
      </p:sp>
      <p:sp>
        <p:nvSpPr>
          <p:cNvPr id="45" name="Tekstvak 44"/>
          <p:cNvSpPr txBox="1">
            <a:spLocks noChangeArrowheads="1"/>
          </p:cNvSpPr>
          <p:nvPr/>
        </p:nvSpPr>
        <p:spPr bwMode="auto">
          <a:xfrm>
            <a:off x="4716463" y="1316038"/>
            <a:ext cx="2195512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solidFill>
                  <a:srgbClr val="FF0000"/>
                </a:solidFill>
                <a:latin typeface="Calibri" pitchFamily="-72" charset="0"/>
              </a:rPr>
              <a:t>A.f2&lt;B.f2 and B.f1&lt;A.f1, so</a:t>
            </a:r>
          </a:p>
          <a:p>
            <a:r>
              <a:rPr lang="nl-NL">
                <a:solidFill>
                  <a:srgbClr val="FF0000"/>
                </a:solidFill>
                <a:latin typeface="Calibri" pitchFamily="-72" charset="0"/>
              </a:rPr>
              <a:t>B and A don’t dominate each other</a:t>
            </a:r>
            <a:endParaRPr lang="en-US">
              <a:solidFill>
                <a:srgbClr val="FF0000"/>
              </a:solidFill>
              <a:latin typeface="Calibri" pitchFamily="-72" charset="0"/>
            </a:endParaRPr>
          </a:p>
        </p:txBody>
      </p:sp>
      <p:sp>
        <p:nvSpPr>
          <p:cNvPr id="10" name="Vrije vorm 9"/>
          <p:cNvSpPr/>
          <p:nvPr/>
        </p:nvSpPr>
        <p:spPr>
          <a:xfrm>
            <a:off x="3779838" y="2598738"/>
            <a:ext cx="795337" cy="627062"/>
          </a:xfrm>
          <a:custGeom>
            <a:avLst/>
            <a:gdLst>
              <a:gd name="connsiteX0" fmla="*/ 33977 w 770237"/>
              <a:gd name="connsiteY0" fmla="*/ 1633 h 459015"/>
              <a:gd name="connsiteX1" fmla="*/ 72183 w 770237"/>
              <a:gd name="connsiteY1" fmla="*/ 52574 h 459015"/>
              <a:gd name="connsiteX2" fmla="*/ 140954 w 770237"/>
              <a:gd name="connsiteY2" fmla="*/ 55121 h 459015"/>
              <a:gd name="connsiteX3" fmla="*/ 163878 w 770237"/>
              <a:gd name="connsiteY3" fmla="*/ 83139 h 459015"/>
              <a:gd name="connsiteX4" fmla="*/ 140954 w 770237"/>
              <a:gd name="connsiteY4" fmla="*/ 123893 h 459015"/>
              <a:gd name="connsiteX5" fmla="*/ 497545 w 770237"/>
              <a:gd name="connsiteY5" fmla="*/ 342941 h 459015"/>
              <a:gd name="connsiteX6" fmla="*/ 548487 w 770237"/>
              <a:gd name="connsiteY6" fmla="*/ 317470 h 459015"/>
              <a:gd name="connsiteX7" fmla="*/ 637634 w 770237"/>
              <a:gd name="connsiteY7" fmla="*/ 325111 h 459015"/>
              <a:gd name="connsiteX8" fmla="*/ 624899 w 770237"/>
              <a:gd name="connsiteY8" fmla="*/ 401524 h 459015"/>
              <a:gd name="connsiteX9" fmla="*/ 632540 w 770237"/>
              <a:gd name="connsiteY9" fmla="*/ 442277 h 459015"/>
              <a:gd name="connsiteX10" fmla="*/ 731876 w 770237"/>
              <a:gd name="connsiteY10" fmla="*/ 444824 h 459015"/>
              <a:gd name="connsiteX11" fmla="*/ 767535 w 770237"/>
              <a:gd name="connsiteY11" fmla="*/ 263982 h 459015"/>
              <a:gd name="connsiteX12" fmla="*/ 752253 w 770237"/>
              <a:gd name="connsiteY12" fmla="*/ 123893 h 459015"/>
              <a:gd name="connsiteX13" fmla="*/ 629993 w 770237"/>
              <a:gd name="connsiteY13" fmla="*/ 126440 h 459015"/>
              <a:gd name="connsiteX14" fmla="*/ 596881 w 770237"/>
              <a:gd name="connsiteY14" fmla="*/ 113704 h 459015"/>
              <a:gd name="connsiteX15" fmla="*/ 596881 w 770237"/>
              <a:gd name="connsiteY15" fmla="*/ 62763 h 459015"/>
              <a:gd name="connsiteX16" fmla="*/ 599428 w 770237"/>
              <a:gd name="connsiteY16" fmla="*/ 16915 h 459015"/>
              <a:gd name="connsiteX17" fmla="*/ 33977 w 770237"/>
              <a:gd name="connsiteY17" fmla="*/ 1633 h 459015"/>
              <a:gd name="connsiteX0" fmla="*/ 31758 w 768018"/>
              <a:gd name="connsiteY0" fmla="*/ 12170 h 469552"/>
              <a:gd name="connsiteX1" fmla="*/ 69964 w 768018"/>
              <a:gd name="connsiteY1" fmla="*/ 63111 h 469552"/>
              <a:gd name="connsiteX2" fmla="*/ 138735 w 768018"/>
              <a:gd name="connsiteY2" fmla="*/ 65658 h 469552"/>
              <a:gd name="connsiteX3" fmla="*/ 161659 w 768018"/>
              <a:gd name="connsiteY3" fmla="*/ 93676 h 469552"/>
              <a:gd name="connsiteX4" fmla="*/ 138735 w 768018"/>
              <a:gd name="connsiteY4" fmla="*/ 134430 h 469552"/>
              <a:gd name="connsiteX5" fmla="*/ 495326 w 768018"/>
              <a:gd name="connsiteY5" fmla="*/ 353478 h 469552"/>
              <a:gd name="connsiteX6" fmla="*/ 546268 w 768018"/>
              <a:gd name="connsiteY6" fmla="*/ 328007 h 469552"/>
              <a:gd name="connsiteX7" fmla="*/ 635415 w 768018"/>
              <a:gd name="connsiteY7" fmla="*/ 335648 h 469552"/>
              <a:gd name="connsiteX8" fmla="*/ 622680 w 768018"/>
              <a:gd name="connsiteY8" fmla="*/ 412061 h 469552"/>
              <a:gd name="connsiteX9" fmla="*/ 630321 w 768018"/>
              <a:gd name="connsiteY9" fmla="*/ 452814 h 469552"/>
              <a:gd name="connsiteX10" fmla="*/ 729657 w 768018"/>
              <a:gd name="connsiteY10" fmla="*/ 455361 h 469552"/>
              <a:gd name="connsiteX11" fmla="*/ 765316 w 768018"/>
              <a:gd name="connsiteY11" fmla="*/ 274519 h 469552"/>
              <a:gd name="connsiteX12" fmla="*/ 750034 w 768018"/>
              <a:gd name="connsiteY12" fmla="*/ 134430 h 469552"/>
              <a:gd name="connsiteX13" fmla="*/ 627774 w 768018"/>
              <a:gd name="connsiteY13" fmla="*/ 136977 h 469552"/>
              <a:gd name="connsiteX14" fmla="*/ 594662 w 768018"/>
              <a:gd name="connsiteY14" fmla="*/ 124241 h 469552"/>
              <a:gd name="connsiteX15" fmla="*/ 594662 w 768018"/>
              <a:gd name="connsiteY15" fmla="*/ 73300 h 469552"/>
              <a:gd name="connsiteX16" fmla="*/ 566644 w 768018"/>
              <a:gd name="connsiteY16" fmla="*/ 4529 h 469552"/>
              <a:gd name="connsiteX17" fmla="*/ 31758 w 768018"/>
              <a:gd name="connsiteY17" fmla="*/ 12170 h 469552"/>
              <a:gd name="connsiteX0" fmla="*/ 31758 w 768018"/>
              <a:gd name="connsiteY0" fmla="*/ 12170 h 469552"/>
              <a:gd name="connsiteX1" fmla="*/ 69964 w 768018"/>
              <a:gd name="connsiteY1" fmla="*/ 63111 h 469552"/>
              <a:gd name="connsiteX2" fmla="*/ 138735 w 768018"/>
              <a:gd name="connsiteY2" fmla="*/ 65658 h 469552"/>
              <a:gd name="connsiteX3" fmla="*/ 161659 w 768018"/>
              <a:gd name="connsiteY3" fmla="*/ 93676 h 469552"/>
              <a:gd name="connsiteX4" fmla="*/ 156565 w 768018"/>
              <a:gd name="connsiteY4" fmla="*/ 157353 h 469552"/>
              <a:gd name="connsiteX5" fmla="*/ 495326 w 768018"/>
              <a:gd name="connsiteY5" fmla="*/ 353478 h 469552"/>
              <a:gd name="connsiteX6" fmla="*/ 546268 w 768018"/>
              <a:gd name="connsiteY6" fmla="*/ 328007 h 469552"/>
              <a:gd name="connsiteX7" fmla="*/ 635415 w 768018"/>
              <a:gd name="connsiteY7" fmla="*/ 335648 h 469552"/>
              <a:gd name="connsiteX8" fmla="*/ 622680 w 768018"/>
              <a:gd name="connsiteY8" fmla="*/ 412061 h 469552"/>
              <a:gd name="connsiteX9" fmla="*/ 630321 w 768018"/>
              <a:gd name="connsiteY9" fmla="*/ 452814 h 469552"/>
              <a:gd name="connsiteX10" fmla="*/ 729657 w 768018"/>
              <a:gd name="connsiteY10" fmla="*/ 455361 h 469552"/>
              <a:gd name="connsiteX11" fmla="*/ 765316 w 768018"/>
              <a:gd name="connsiteY11" fmla="*/ 274519 h 469552"/>
              <a:gd name="connsiteX12" fmla="*/ 750034 w 768018"/>
              <a:gd name="connsiteY12" fmla="*/ 134430 h 469552"/>
              <a:gd name="connsiteX13" fmla="*/ 627774 w 768018"/>
              <a:gd name="connsiteY13" fmla="*/ 136977 h 469552"/>
              <a:gd name="connsiteX14" fmla="*/ 594662 w 768018"/>
              <a:gd name="connsiteY14" fmla="*/ 124241 h 469552"/>
              <a:gd name="connsiteX15" fmla="*/ 594662 w 768018"/>
              <a:gd name="connsiteY15" fmla="*/ 73300 h 469552"/>
              <a:gd name="connsiteX16" fmla="*/ 566644 w 768018"/>
              <a:gd name="connsiteY16" fmla="*/ 4529 h 469552"/>
              <a:gd name="connsiteX17" fmla="*/ 31758 w 768018"/>
              <a:gd name="connsiteY17" fmla="*/ 12170 h 469552"/>
              <a:gd name="connsiteX0" fmla="*/ 58833 w 795093"/>
              <a:gd name="connsiteY0" fmla="*/ 12170 h 469552"/>
              <a:gd name="connsiteX1" fmla="*/ 25721 w 795093"/>
              <a:gd name="connsiteY1" fmla="*/ 63111 h 469552"/>
              <a:gd name="connsiteX2" fmla="*/ 165810 w 795093"/>
              <a:gd name="connsiteY2" fmla="*/ 65658 h 469552"/>
              <a:gd name="connsiteX3" fmla="*/ 188734 w 795093"/>
              <a:gd name="connsiteY3" fmla="*/ 93676 h 469552"/>
              <a:gd name="connsiteX4" fmla="*/ 183640 w 795093"/>
              <a:gd name="connsiteY4" fmla="*/ 157353 h 469552"/>
              <a:gd name="connsiteX5" fmla="*/ 522401 w 795093"/>
              <a:gd name="connsiteY5" fmla="*/ 353478 h 469552"/>
              <a:gd name="connsiteX6" fmla="*/ 573343 w 795093"/>
              <a:gd name="connsiteY6" fmla="*/ 328007 h 469552"/>
              <a:gd name="connsiteX7" fmla="*/ 662490 w 795093"/>
              <a:gd name="connsiteY7" fmla="*/ 335648 h 469552"/>
              <a:gd name="connsiteX8" fmla="*/ 649755 w 795093"/>
              <a:gd name="connsiteY8" fmla="*/ 412061 h 469552"/>
              <a:gd name="connsiteX9" fmla="*/ 657396 w 795093"/>
              <a:gd name="connsiteY9" fmla="*/ 452814 h 469552"/>
              <a:gd name="connsiteX10" fmla="*/ 756732 w 795093"/>
              <a:gd name="connsiteY10" fmla="*/ 455361 h 469552"/>
              <a:gd name="connsiteX11" fmla="*/ 792391 w 795093"/>
              <a:gd name="connsiteY11" fmla="*/ 274519 h 469552"/>
              <a:gd name="connsiteX12" fmla="*/ 777109 w 795093"/>
              <a:gd name="connsiteY12" fmla="*/ 134430 h 469552"/>
              <a:gd name="connsiteX13" fmla="*/ 654849 w 795093"/>
              <a:gd name="connsiteY13" fmla="*/ 136977 h 469552"/>
              <a:gd name="connsiteX14" fmla="*/ 621737 w 795093"/>
              <a:gd name="connsiteY14" fmla="*/ 124241 h 469552"/>
              <a:gd name="connsiteX15" fmla="*/ 621737 w 795093"/>
              <a:gd name="connsiteY15" fmla="*/ 73300 h 469552"/>
              <a:gd name="connsiteX16" fmla="*/ 593719 w 795093"/>
              <a:gd name="connsiteY16" fmla="*/ 4529 h 469552"/>
              <a:gd name="connsiteX17" fmla="*/ 58833 w 795093"/>
              <a:gd name="connsiteY17" fmla="*/ 12170 h 469552"/>
              <a:gd name="connsiteX0" fmla="*/ 58833 w 795093"/>
              <a:gd name="connsiteY0" fmla="*/ 12170 h 469552"/>
              <a:gd name="connsiteX1" fmla="*/ 25721 w 795093"/>
              <a:gd name="connsiteY1" fmla="*/ 63111 h 469552"/>
              <a:gd name="connsiteX2" fmla="*/ 165810 w 795093"/>
              <a:gd name="connsiteY2" fmla="*/ 65658 h 469552"/>
              <a:gd name="connsiteX3" fmla="*/ 188734 w 795093"/>
              <a:gd name="connsiteY3" fmla="*/ 93676 h 469552"/>
              <a:gd name="connsiteX4" fmla="*/ 183640 w 795093"/>
              <a:gd name="connsiteY4" fmla="*/ 157353 h 469552"/>
              <a:gd name="connsiteX5" fmla="*/ 504571 w 795093"/>
              <a:gd name="connsiteY5" fmla="*/ 356025 h 469552"/>
              <a:gd name="connsiteX6" fmla="*/ 573343 w 795093"/>
              <a:gd name="connsiteY6" fmla="*/ 328007 h 469552"/>
              <a:gd name="connsiteX7" fmla="*/ 662490 w 795093"/>
              <a:gd name="connsiteY7" fmla="*/ 335648 h 469552"/>
              <a:gd name="connsiteX8" fmla="*/ 649755 w 795093"/>
              <a:gd name="connsiteY8" fmla="*/ 412061 h 469552"/>
              <a:gd name="connsiteX9" fmla="*/ 657396 w 795093"/>
              <a:gd name="connsiteY9" fmla="*/ 452814 h 469552"/>
              <a:gd name="connsiteX10" fmla="*/ 756732 w 795093"/>
              <a:gd name="connsiteY10" fmla="*/ 455361 h 469552"/>
              <a:gd name="connsiteX11" fmla="*/ 792391 w 795093"/>
              <a:gd name="connsiteY11" fmla="*/ 274519 h 469552"/>
              <a:gd name="connsiteX12" fmla="*/ 777109 w 795093"/>
              <a:gd name="connsiteY12" fmla="*/ 134430 h 469552"/>
              <a:gd name="connsiteX13" fmla="*/ 654849 w 795093"/>
              <a:gd name="connsiteY13" fmla="*/ 136977 h 469552"/>
              <a:gd name="connsiteX14" fmla="*/ 621737 w 795093"/>
              <a:gd name="connsiteY14" fmla="*/ 124241 h 469552"/>
              <a:gd name="connsiteX15" fmla="*/ 621737 w 795093"/>
              <a:gd name="connsiteY15" fmla="*/ 73300 h 469552"/>
              <a:gd name="connsiteX16" fmla="*/ 593719 w 795093"/>
              <a:gd name="connsiteY16" fmla="*/ 4529 h 469552"/>
              <a:gd name="connsiteX17" fmla="*/ 58833 w 795093"/>
              <a:gd name="connsiteY17" fmla="*/ 12170 h 469552"/>
              <a:gd name="connsiteX0" fmla="*/ 58833 w 795093"/>
              <a:gd name="connsiteY0" fmla="*/ 12170 h 470300"/>
              <a:gd name="connsiteX1" fmla="*/ 25721 w 795093"/>
              <a:gd name="connsiteY1" fmla="*/ 63111 h 470300"/>
              <a:gd name="connsiteX2" fmla="*/ 165810 w 795093"/>
              <a:gd name="connsiteY2" fmla="*/ 65658 h 470300"/>
              <a:gd name="connsiteX3" fmla="*/ 188734 w 795093"/>
              <a:gd name="connsiteY3" fmla="*/ 93676 h 470300"/>
              <a:gd name="connsiteX4" fmla="*/ 183640 w 795093"/>
              <a:gd name="connsiteY4" fmla="*/ 157353 h 470300"/>
              <a:gd name="connsiteX5" fmla="*/ 504571 w 795093"/>
              <a:gd name="connsiteY5" fmla="*/ 356025 h 470300"/>
              <a:gd name="connsiteX6" fmla="*/ 573343 w 795093"/>
              <a:gd name="connsiteY6" fmla="*/ 328007 h 470300"/>
              <a:gd name="connsiteX7" fmla="*/ 662490 w 795093"/>
              <a:gd name="connsiteY7" fmla="*/ 335648 h 470300"/>
              <a:gd name="connsiteX8" fmla="*/ 647207 w 795093"/>
              <a:gd name="connsiteY8" fmla="*/ 394231 h 470300"/>
              <a:gd name="connsiteX9" fmla="*/ 657396 w 795093"/>
              <a:gd name="connsiteY9" fmla="*/ 452814 h 470300"/>
              <a:gd name="connsiteX10" fmla="*/ 756732 w 795093"/>
              <a:gd name="connsiteY10" fmla="*/ 455361 h 470300"/>
              <a:gd name="connsiteX11" fmla="*/ 792391 w 795093"/>
              <a:gd name="connsiteY11" fmla="*/ 274519 h 470300"/>
              <a:gd name="connsiteX12" fmla="*/ 777109 w 795093"/>
              <a:gd name="connsiteY12" fmla="*/ 134430 h 470300"/>
              <a:gd name="connsiteX13" fmla="*/ 654849 w 795093"/>
              <a:gd name="connsiteY13" fmla="*/ 136977 h 470300"/>
              <a:gd name="connsiteX14" fmla="*/ 621737 w 795093"/>
              <a:gd name="connsiteY14" fmla="*/ 124241 h 470300"/>
              <a:gd name="connsiteX15" fmla="*/ 621737 w 795093"/>
              <a:gd name="connsiteY15" fmla="*/ 73300 h 470300"/>
              <a:gd name="connsiteX16" fmla="*/ 593719 w 795093"/>
              <a:gd name="connsiteY16" fmla="*/ 4529 h 470300"/>
              <a:gd name="connsiteX17" fmla="*/ 58833 w 795093"/>
              <a:gd name="connsiteY17" fmla="*/ 12170 h 470300"/>
              <a:gd name="connsiteX0" fmla="*/ 58833 w 795093"/>
              <a:gd name="connsiteY0" fmla="*/ 12170 h 470300"/>
              <a:gd name="connsiteX1" fmla="*/ 25721 w 795093"/>
              <a:gd name="connsiteY1" fmla="*/ 63111 h 470300"/>
              <a:gd name="connsiteX2" fmla="*/ 165810 w 795093"/>
              <a:gd name="connsiteY2" fmla="*/ 65658 h 470300"/>
              <a:gd name="connsiteX3" fmla="*/ 188734 w 795093"/>
              <a:gd name="connsiteY3" fmla="*/ 93676 h 470300"/>
              <a:gd name="connsiteX4" fmla="*/ 183640 w 795093"/>
              <a:gd name="connsiteY4" fmla="*/ 157353 h 470300"/>
              <a:gd name="connsiteX5" fmla="*/ 504571 w 795093"/>
              <a:gd name="connsiteY5" fmla="*/ 356025 h 470300"/>
              <a:gd name="connsiteX6" fmla="*/ 573343 w 795093"/>
              <a:gd name="connsiteY6" fmla="*/ 328007 h 470300"/>
              <a:gd name="connsiteX7" fmla="*/ 662490 w 795093"/>
              <a:gd name="connsiteY7" fmla="*/ 335648 h 470300"/>
              <a:gd name="connsiteX8" fmla="*/ 647207 w 795093"/>
              <a:gd name="connsiteY8" fmla="*/ 394231 h 470300"/>
              <a:gd name="connsiteX9" fmla="*/ 649755 w 795093"/>
              <a:gd name="connsiteY9" fmla="*/ 452814 h 470300"/>
              <a:gd name="connsiteX10" fmla="*/ 756732 w 795093"/>
              <a:gd name="connsiteY10" fmla="*/ 455361 h 470300"/>
              <a:gd name="connsiteX11" fmla="*/ 792391 w 795093"/>
              <a:gd name="connsiteY11" fmla="*/ 274519 h 470300"/>
              <a:gd name="connsiteX12" fmla="*/ 777109 w 795093"/>
              <a:gd name="connsiteY12" fmla="*/ 134430 h 470300"/>
              <a:gd name="connsiteX13" fmla="*/ 654849 w 795093"/>
              <a:gd name="connsiteY13" fmla="*/ 136977 h 470300"/>
              <a:gd name="connsiteX14" fmla="*/ 621737 w 795093"/>
              <a:gd name="connsiteY14" fmla="*/ 124241 h 470300"/>
              <a:gd name="connsiteX15" fmla="*/ 621737 w 795093"/>
              <a:gd name="connsiteY15" fmla="*/ 73300 h 470300"/>
              <a:gd name="connsiteX16" fmla="*/ 593719 w 795093"/>
              <a:gd name="connsiteY16" fmla="*/ 4529 h 470300"/>
              <a:gd name="connsiteX17" fmla="*/ 58833 w 795093"/>
              <a:gd name="connsiteY17" fmla="*/ 12170 h 4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95093" h="470300">
                <a:moveTo>
                  <a:pt x="58833" y="12170"/>
                </a:moveTo>
                <a:cubicBezTo>
                  <a:pt x="-35833" y="21934"/>
                  <a:pt x="7892" y="54196"/>
                  <a:pt x="25721" y="63111"/>
                </a:cubicBezTo>
                <a:cubicBezTo>
                  <a:pt x="43551" y="72026"/>
                  <a:pt x="138641" y="60564"/>
                  <a:pt x="165810" y="65658"/>
                </a:cubicBezTo>
                <a:cubicBezTo>
                  <a:pt x="192979" y="70752"/>
                  <a:pt x="185762" y="78394"/>
                  <a:pt x="188734" y="93676"/>
                </a:cubicBezTo>
                <a:cubicBezTo>
                  <a:pt x="191706" y="108958"/>
                  <a:pt x="131001" y="113628"/>
                  <a:pt x="183640" y="157353"/>
                </a:cubicBezTo>
                <a:cubicBezTo>
                  <a:pt x="236280" y="201078"/>
                  <a:pt x="439621" y="327583"/>
                  <a:pt x="504571" y="356025"/>
                </a:cubicBezTo>
                <a:cubicBezTo>
                  <a:pt x="569521" y="384467"/>
                  <a:pt x="547023" y="331403"/>
                  <a:pt x="573343" y="328007"/>
                </a:cubicBezTo>
                <a:cubicBezTo>
                  <a:pt x="599663" y="324611"/>
                  <a:pt x="650179" y="324611"/>
                  <a:pt x="662490" y="335648"/>
                </a:cubicBezTo>
                <a:cubicBezTo>
                  <a:pt x="674801" y="346685"/>
                  <a:pt x="649330" y="374703"/>
                  <a:pt x="647207" y="394231"/>
                </a:cubicBezTo>
                <a:cubicBezTo>
                  <a:pt x="645085" y="413759"/>
                  <a:pt x="631501" y="442626"/>
                  <a:pt x="649755" y="452814"/>
                </a:cubicBezTo>
                <a:cubicBezTo>
                  <a:pt x="668009" y="463002"/>
                  <a:pt x="732959" y="485077"/>
                  <a:pt x="756732" y="455361"/>
                </a:cubicBezTo>
                <a:cubicBezTo>
                  <a:pt x="780505" y="425645"/>
                  <a:pt x="788995" y="328007"/>
                  <a:pt x="792391" y="274519"/>
                </a:cubicBezTo>
                <a:cubicBezTo>
                  <a:pt x="795787" y="221031"/>
                  <a:pt x="800033" y="157354"/>
                  <a:pt x="777109" y="134430"/>
                </a:cubicBezTo>
                <a:cubicBezTo>
                  <a:pt x="754185" y="111506"/>
                  <a:pt x="680744" y="138675"/>
                  <a:pt x="654849" y="136977"/>
                </a:cubicBezTo>
                <a:cubicBezTo>
                  <a:pt x="628954" y="135279"/>
                  <a:pt x="627256" y="134854"/>
                  <a:pt x="621737" y="124241"/>
                </a:cubicBezTo>
                <a:cubicBezTo>
                  <a:pt x="616218" y="113628"/>
                  <a:pt x="621313" y="89431"/>
                  <a:pt x="621737" y="73300"/>
                </a:cubicBezTo>
                <a:cubicBezTo>
                  <a:pt x="622161" y="57169"/>
                  <a:pt x="688810" y="14293"/>
                  <a:pt x="593719" y="4529"/>
                </a:cubicBezTo>
                <a:cubicBezTo>
                  <a:pt x="498628" y="-5235"/>
                  <a:pt x="153499" y="2406"/>
                  <a:pt x="58833" y="121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4514850" y="2760663"/>
            <a:ext cx="3175" cy="187483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flipH="1" flipV="1">
            <a:off x="3132138" y="2660650"/>
            <a:ext cx="1287462" cy="317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stCxn id="10" idx="15"/>
            <a:endCxn id="10" idx="4"/>
          </p:cNvCxnSpPr>
          <p:nvPr/>
        </p:nvCxnSpPr>
        <p:spPr>
          <a:xfrm flipH="1">
            <a:off x="3963988" y="2697163"/>
            <a:ext cx="438150" cy="111125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met pijl 58"/>
          <p:cNvCxnSpPr/>
          <p:nvPr/>
        </p:nvCxnSpPr>
        <p:spPr>
          <a:xfrm flipH="1">
            <a:off x="4297363" y="2752725"/>
            <a:ext cx="171450" cy="376238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3884613" y="2852738"/>
            <a:ext cx="412750" cy="27622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P spid="9" grpId="0"/>
      <p:bldP spid="44" grpId="0"/>
      <p:bldP spid="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7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1138" name="Afbeelding 2"/>
          <p:cNvPicPr>
            <a:picLocks noChangeAspect="1"/>
          </p:cNvPicPr>
          <p:nvPr/>
        </p:nvPicPr>
        <p:blipFill>
          <a:blip r:embed="rId4"/>
          <a:srcRect r="17778" b="34074"/>
          <a:stretch>
            <a:fillRect/>
          </a:stretch>
        </p:blipFill>
        <p:spPr bwMode="auto">
          <a:xfrm>
            <a:off x="0" y="-34925"/>
            <a:ext cx="914400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9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114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247821" name="Text Box 13"/>
          <p:cNvSpPr txBox="1">
            <a:spLocks noChangeArrowheads="1"/>
          </p:cNvSpPr>
          <p:nvPr/>
        </p:nvSpPr>
        <p:spPr bwMode="auto">
          <a:xfrm>
            <a:off x="193675" y="1219200"/>
            <a:ext cx="8064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Only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non-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relevant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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dominance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allows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pruning</a:t>
            </a:r>
            <a:r>
              <a:rPr lang="nl-NL" sz="2800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cat.-I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space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  <a:endParaRPr lang="nl-NL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91142" name="Rechthoek 3"/>
          <p:cNvSpPr>
            <a:spLocks noChangeArrowheads="1"/>
          </p:cNvSpPr>
          <p:nvPr/>
        </p:nvSpPr>
        <p:spPr bwMode="auto">
          <a:xfrm rot="5400000">
            <a:off x="6024563" y="3033713"/>
            <a:ext cx="609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Calibri" pitchFamily="-72" charset="0"/>
              </a:rPr>
              <a:t>http://www.morguefile.com/archive/display/50363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–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dominance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2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5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3186" name="Afbeelding 2"/>
          <p:cNvPicPr>
            <a:picLocks noChangeAspect="1"/>
          </p:cNvPicPr>
          <p:nvPr/>
        </p:nvPicPr>
        <p:blipFill>
          <a:blip r:embed="rId4"/>
          <a:srcRect r="17778" b="34074"/>
          <a:stretch>
            <a:fillRect/>
          </a:stretch>
        </p:blipFill>
        <p:spPr bwMode="auto">
          <a:xfrm>
            <a:off x="0" y="-34925"/>
            <a:ext cx="914400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7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3188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247821" name="Text Box 13"/>
          <p:cNvSpPr txBox="1">
            <a:spLocks noChangeArrowheads="1"/>
          </p:cNvSpPr>
          <p:nvPr/>
        </p:nvSpPr>
        <p:spPr bwMode="auto">
          <a:xfrm>
            <a:off x="193675" y="1219200"/>
            <a:ext cx="8064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Only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non-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relevant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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dominance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allows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pruning</a:t>
            </a:r>
            <a:r>
              <a:rPr lang="nl-NL" sz="2800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cat.-I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space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  <a:endParaRPr lang="nl-NL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93190" name="Rechthoek 3"/>
          <p:cNvSpPr>
            <a:spLocks noChangeArrowheads="1"/>
          </p:cNvSpPr>
          <p:nvPr/>
        </p:nvSpPr>
        <p:spPr bwMode="auto">
          <a:xfrm rot="5400000">
            <a:off x="6024563" y="3033713"/>
            <a:ext cx="609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Calibri" pitchFamily="-72" charset="0"/>
              </a:rPr>
              <a:t>http://www.morguefile.com/archive/display/50363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–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dominance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563888" y="3146387"/>
            <a:ext cx="4166580" cy="1508105"/>
          </a:xfrm>
          <a:prstGeom prst="rect">
            <a:avLst/>
          </a:prstGeom>
          <a:blipFill dpi="0" rotWithShape="1">
            <a:blip r:embed="rId5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Why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does cat.-I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space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needs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pruned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nl-NL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860032" y="2868048"/>
            <a:ext cx="1449246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QUIZ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3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5234" name="Afbeelding 2"/>
          <p:cNvPicPr>
            <a:picLocks noChangeAspect="1"/>
          </p:cNvPicPr>
          <p:nvPr/>
        </p:nvPicPr>
        <p:blipFill>
          <a:blip r:embed="rId4"/>
          <a:srcRect r="17778" b="34074"/>
          <a:stretch>
            <a:fillRect/>
          </a:stretch>
        </p:blipFill>
        <p:spPr bwMode="auto">
          <a:xfrm>
            <a:off x="0" y="-34925"/>
            <a:ext cx="914400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5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5236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247821" name="Text Box 13"/>
          <p:cNvSpPr txBox="1">
            <a:spLocks noChangeArrowheads="1"/>
          </p:cNvSpPr>
          <p:nvPr/>
        </p:nvSpPr>
        <p:spPr bwMode="auto">
          <a:xfrm>
            <a:off x="193675" y="1219200"/>
            <a:ext cx="80645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Only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non-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relevant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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dominance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allows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pruning</a:t>
            </a:r>
            <a:r>
              <a:rPr lang="nl-NL" sz="2800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cat.-I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space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 non-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is smaller with more cat.-II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endParaRPr lang="nl-NL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95238" name="Rechthoek 3"/>
          <p:cNvSpPr>
            <a:spLocks noChangeArrowheads="1"/>
          </p:cNvSpPr>
          <p:nvPr/>
        </p:nvSpPr>
        <p:spPr bwMode="auto">
          <a:xfrm rot="5400000">
            <a:off x="6024563" y="3033713"/>
            <a:ext cx="609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Calibri" pitchFamily="-72" charset="0"/>
              </a:rPr>
              <a:t>http://www.morguefile.com/archive/display/50363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–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dominance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2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4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986" name="Rectangle 33"/>
          <p:cNvSpPr>
            <a:spLocks noChangeArrowheads="1"/>
          </p:cNvSpPr>
          <p:nvPr/>
        </p:nvSpPr>
        <p:spPr bwMode="auto">
          <a:xfrm>
            <a:off x="0" y="2492375"/>
            <a:ext cx="7596188" cy="72072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1987" name="Rectangle 34"/>
          <p:cNvSpPr>
            <a:spLocks noChangeArrowheads="1"/>
          </p:cNvSpPr>
          <p:nvPr/>
        </p:nvSpPr>
        <p:spPr bwMode="auto">
          <a:xfrm>
            <a:off x="0" y="3327400"/>
            <a:ext cx="7596188" cy="72072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1988" name="Rectangle 35"/>
          <p:cNvSpPr>
            <a:spLocks noChangeArrowheads="1"/>
          </p:cNvSpPr>
          <p:nvPr/>
        </p:nvSpPr>
        <p:spPr bwMode="auto">
          <a:xfrm>
            <a:off x="0" y="4162425"/>
            <a:ext cx="7596188" cy="72072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1989" name="Rectangle 36"/>
          <p:cNvSpPr>
            <a:spLocks noChangeArrowheads="1"/>
          </p:cNvSpPr>
          <p:nvPr/>
        </p:nvSpPr>
        <p:spPr bwMode="auto">
          <a:xfrm>
            <a:off x="0" y="4997450"/>
            <a:ext cx="7596188" cy="360363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1990" name="Rectangle 37"/>
          <p:cNvSpPr>
            <a:spLocks noChangeArrowheads="1"/>
          </p:cNvSpPr>
          <p:nvPr/>
        </p:nvSpPr>
        <p:spPr bwMode="auto">
          <a:xfrm>
            <a:off x="0" y="5472113"/>
            <a:ext cx="7596188" cy="360362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1991" name="Rectangle 38"/>
          <p:cNvSpPr>
            <a:spLocks noChangeArrowheads="1"/>
          </p:cNvSpPr>
          <p:nvPr/>
        </p:nvSpPr>
        <p:spPr bwMode="auto">
          <a:xfrm>
            <a:off x="0" y="5948363"/>
            <a:ext cx="7596188" cy="360362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79388" y="2492375"/>
            <a:ext cx="28082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nrChSwIE =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	nrChIE * nrSwPCh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107950" y="1844675"/>
            <a:ext cx="2808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FFFFFF"/>
                </a:solidFill>
              </a:rPr>
              <a:t>relations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2916238" y="1844675"/>
            <a:ext cx="2232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FFFFFF"/>
                </a:solidFill>
              </a:rPr>
              <a:t>dimensions</a:t>
            </a: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5435600" y="1844675"/>
            <a:ext cx="2232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FFFFFF"/>
                </a:solidFill>
              </a:rPr>
              <a:t>assumptions</a:t>
            </a:r>
          </a:p>
        </p:txBody>
      </p: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7740650" y="1844675"/>
            <a:ext cx="1655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FFFFFF"/>
                </a:solidFill>
              </a:rPr>
              <a:t>todo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203575" y="2492375"/>
            <a:ext cx="22320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[Sw / E] =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	[Ch / E] * [SW / Ch]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5441950" y="2428875"/>
            <a:ext cx="2154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200">
                <a:solidFill>
                  <a:srgbClr val="FFFFFF"/>
                </a:solidFill>
              </a:rPr>
              <a:t>Eindhoven ch.-sweepers sweep Eindhoven chimneys only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813675" y="2492375"/>
            <a:ext cx="13303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nrChSwIE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nrChIE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nrSwPCh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nrChPFam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nrFamIE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nrPIE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nrPPFam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79388" y="3357563"/>
            <a:ext cx="28082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nrChIE =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	nrChPFam * nrFamIE</a:t>
            </a:r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 flipH="1">
            <a:off x="7739063" y="2708275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203575" y="3357563"/>
            <a:ext cx="23050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[Ch / E] =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	[Ch / Fam] * [Fam / E]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441950" y="3251200"/>
            <a:ext cx="2154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ch.-sweepers sweep only chimneys on family houses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79388" y="4192588"/>
            <a:ext cx="28082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nrFamIE =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	nrPIE / nrPPFam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203575" y="4192588"/>
            <a:ext cx="23050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[Fam / E] =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	[P / E] / [P / Fam]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435600" y="4129088"/>
            <a:ext cx="2155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nrPPFam is the same </a:t>
            </a:r>
            <a:r>
              <a:rPr lang="nl-NL" sz="1400" i="1">
                <a:solidFill>
                  <a:srgbClr val="FFFFFF"/>
                </a:solidFill>
              </a:rPr>
              <a:t>everywhere </a:t>
            </a:r>
            <a:r>
              <a:rPr lang="nl-NL" sz="1400">
                <a:solidFill>
                  <a:srgbClr val="FFFFFF"/>
                </a:solidFill>
              </a:rPr>
              <a:t>(does not depend on ‘Eindhoven’)</a:t>
            </a:r>
          </a:p>
        </p:txBody>
      </p:sp>
      <p:sp>
        <p:nvSpPr>
          <p:cNvPr id="157719" name="Line 23"/>
          <p:cNvSpPr>
            <a:spLocks noChangeShapeType="1"/>
          </p:cNvSpPr>
          <p:nvPr/>
        </p:nvSpPr>
        <p:spPr bwMode="auto">
          <a:xfrm flipH="1">
            <a:off x="7740650" y="3289300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79388" y="5081588"/>
            <a:ext cx="4392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nrPIE = 250000 [P]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441950" y="5033963"/>
            <a:ext cx="21542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common knowledge</a:t>
            </a:r>
          </a:p>
        </p:txBody>
      </p:sp>
      <p:sp>
        <p:nvSpPr>
          <p:cNvPr id="157724" name="Line 28"/>
          <p:cNvSpPr>
            <a:spLocks noChangeShapeType="1"/>
          </p:cNvSpPr>
          <p:nvPr/>
        </p:nvSpPr>
        <p:spPr bwMode="auto">
          <a:xfrm flipH="1">
            <a:off x="7740650" y="3573463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79388" y="5546725"/>
            <a:ext cx="4392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nrPPFam = 2.2 </a:t>
            </a:r>
            <a:r>
              <a:rPr lang="nl-NL" sz="1600">
                <a:solidFill>
                  <a:srgbClr val="FFFFFF"/>
                </a:solidFill>
                <a:sym typeface="Symbol" pitchFamily="-72" charset="2"/>
              </a:rPr>
              <a:t> 0.2 [P/Fam]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41950" y="5540375"/>
            <a:ext cx="21542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public domain</a:t>
            </a:r>
          </a:p>
        </p:txBody>
      </p:sp>
      <p:sp>
        <p:nvSpPr>
          <p:cNvPr id="157727" name="Line 31"/>
          <p:cNvSpPr>
            <a:spLocks noChangeShapeType="1"/>
          </p:cNvSpPr>
          <p:nvPr/>
        </p:nvSpPr>
        <p:spPr bwMode="auto">
          <a:xfrm flipH="1">
            <a:off x="7740650" y="3789363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79388" y="5991225"/>
            <a:ext cx="4392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nrChPFam (= 1/nrFamPCh) =0.1</a:t>
            </a:r>
            <a:r>
              <a:rPr lang="nl-NL" sz="1600">
                <a:solidFill>
                  <a:srgbClr val="FFFFFF"/>
                </a:solidFill>
                <a:sym typeface="Symbol" pitchFamily="-72" charset="2"/>
              </a:rPr>
              <a:t>0.02 [Ch/Fam]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453063" y="6021388"/>
            <a:ext cx="21542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wisdom of the crowds </a:t>
            </a:r>
          </a:p>
        </p:txBody>
      </p:sp>
      <p:sp>
        <p:nvSpPr>
          <p:cNvPr id="15396" name="Text Box 42"/>
          <p:cNvSpPr txBox="1">
            <a:spLocks noChangeArrowheads="1"/>
          </p:cNvSpPr>
          <p:nvPr/>
        </p:nvSpPr>
        <p:spPr bwMode="auto">
          <a:xfrm>
            <a:off x="107950" y="6453188"/>
            <a:ext cx="9036050" cy="2746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Sw</a:t>
            </a:r>
            <a:r>
              <a:rPr lang="nl-NL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sweeper</a:t>
            </a:r>
            <a:r>
              <a:rPr lang="nl-NL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; 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chimney;E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Eindhoven;Fam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Family;P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people;Se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=Service</a:t>
            </a:r>
            <a:r>
              <a:rPr lang="nl-NL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;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7740650" y="2492375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34"/>
          <p:cNvSpPr>
            <a:spLocks noChangeShapeType="1"/>
          </p:cNvSpPr>
          <p:nvPr/>
        </p:nvSpPr>
        <p:spPr bwMode="auto">
          <a:xfrm flipH="1">
            <a:off x="7740650" y="4076700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2" grpId="0"/>
      <p:bldP spid="3" grpId="0"/>
      <p:bldP spid="4" grpId="0" build="p" bldLvl="5"/>
      <p:bldP spid="5" grpId="0"/>
      <p:bldP spid="157712" grpId="0" animBg="1"/>
      <p:bldP spid="6" grpId="0"/>
      <p:bldP spid="7" grpId="0"/>
      <p:bldP spid="8" grpId="0"/>
      <p:bldP spid="9" grpId="0"/>
      <p:bldP spid="10" grpId="0"/>
      <p:bldP spid="157719" grpId="0" animBg="1"/>
      <p:bldP spid="11" grpId="0"/>
      <p:bldP spid="12" grpId="0"/>
      <p:bldP spid="157724" grpId="0" animBg="1"/>
      <p:bldP spid="13" grpId="0"/>
      <p:bldP spid="14" grpId="0"/>
      <p:bldP spid="157727" grpId="0" animBg="1"/>
      <p:bldP spid="15" grpId="0"/>
      <p:bldP spid="16" grpId="0"/>
      <p:bldP spid="17" grpId="0" animBg="1"/>
      <p:bldP spid="4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1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7282" name="Afbeelding 2"/>
          <p:cNvPicPr>
            <a:picLocks noChangeAspect="1"/>
          </p:cNvPicPr>
          <p:nvPr/>
        </p:nvPicPr>
        <p:blipFill>
          <a:blip r:embed="rId4"/>
          <a:srcRect r="17778" b="34074"/>
          <a:stretch>
            <a:fillRect/>
          </a:stretch>
        </p:blipFill>
        <p:spPr bwMode="auto">
          <a:xfrm>
            <a:off x="0" y="-34925"/>
            <a:ext cx="914400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3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7284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247821" name="Text Box 13"/>
          <p:cNvSpPr txBox="1">
            <a:spLocks noChangeArrowheads="1"/>
          </p:cNvSpPr>
          <p:nvPr/>
        </p:nvSpPr>
        <p:spPr bwMode="auto">
          <a:xfrm>
            <a:off x="193675" y="1219200"/>
            <a:ext cx="80645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Only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non-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relevant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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dominance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allows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pruning</a:t>
            </a:r>
            <a:r>
              <a:rPr lang="nl-NL" sz="2800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cat.-I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space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 non-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is smaller with more cat.-II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endParaRPr lang="nl-NL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97286" name="Rechthoek 3"/>
          <p:cNvSpPr>
            <a:spLocks noChangeArrowheads="1"/>
          </p:cNvSpPr>
          <p:nvPr/>
        </p:nvSpPr>
        <p:spPr bwMode="auto">
          <a:xfrm rot="5400000">
            <a:off x="6024563" y="3033713"/>
            <a:ext cx="609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Calibri" pitchFamily="-72" charset="0"/>
              </a:rPr>
              <a:t>http://www.morguefile.com/archive/display/50363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–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dominance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563888" y="4202503"/>
            <a:ext cx="4166580" cy="1569660"/>
          </a:xfrm>
          <a:prstGeom prst="rect">
            <a:avLst/>
          </a:prstGeom>
          <a:blipFill dpi="0" rotWithShape="1">
            <a:blip r:embed="rId5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Why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do we have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fewer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non-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dominated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solutions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with more cat.-II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quantities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860032" y="3924165"/>
            <a:ext cx="1449246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QUIZ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29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9330" name="Afbeelding 2"/>
          <p:cNvPicPr>
            <a:picLocks noChangeAspect="1"/>
          </p:cNvPicPr>
          <p:nvPr/>
        </p:nvPicPr>
        <p:blipFill>
          <a:blip r:embed="rId4"/>
          <a:srcRect r="17778" b="34074"/>
          <a:stretch>
            <a:fillRect/>
          </a:stretch>
        </p:blipFill>
        <p:spPr bwMode="auto">
          <a:xfrm>
            <a:off x="0" y="-34925"/>
            <a:ext cx="914400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1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99332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247821" name="Text Box 13"/>
          <p:cNvSpPr txBox="1">
            <a:spLocks noChangeArrowheads="1"/>
          </p:cNvSpPr>
          <p:nvPr/>
        </p:nvSpPr>
        <p:spPr bwMode="auto">
          <a:xfrm>
            <a:off x="193675" y="1219200"/>
            <a:ext cx="80645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Only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non-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relevant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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dominance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allows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 err="1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pruning</a:t>
            </a:r>
            <a:r>
              <a:rPr lang="nl-NL" sz="2800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cat.-I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1" charset="2"/>
              </a:rPr>
              <a:t>space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 non-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is smaller with more cat.-II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  <a:sym typeface="Wingdings" pitchFamily="2" charset="2"/>
              </a:rPr>
              <a:t>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nr. of cat.-II </a:t>
            </a:r>
            <a:r>
              <a:rPr lang="nl-NL" sz="2800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r>
              <a:rPr lang="nl-NL" sz="2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should</a:t>
            </a:r>
            <a:r>
              <a:rPr lang="nl-NL" sz="2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</a:t>
            </a:r>
            <a:r>
              <a:rPr lang="nl-NL" sz="28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small 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(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otherwise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there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few 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)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</a:t>
            </a:r>
            <a:endParaRPr lang="nl-NL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99334" name="Rechthoek 3"/>
          <p:cNvSpPr>
            <a:spLocks noChangeArrowheads="1"/>
          </p:cNvSpPr>
          <p:nvPr/>
        </p:nvSpPr>
        <p:spPr bwMode="auto">
          <a:xfrm rot="5400000">
            <a:off x="6024563" y="3033713"/>
            <a:ext cx="609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Calibri" pitchFamily="-72" charset="0"/>
              </a:rPr>
              <a:t>http://www.morguefile.com/archive/display/50363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–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dominance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ext Box 7"/>
          <p:cNvSpPr txBox="1">
            <a:spLocks noChangeArrowheads="1"/>
          </p:cNvSpPr>
          <p:nvPr/>
        </p:nvSpPr>
        <p:spPr bwMode="auto">
          <a:xfrm>
            <a:off x="3617913" y="2382838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marL="180975" indent="-180975"/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01378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193675" y="1219200"/>
            <a:ext cx="81375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In cat.-II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,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areas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half-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infinite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regions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bounded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by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iso-coordinate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lines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/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planes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falling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in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one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these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regions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are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can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ignored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in cat.-I-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exploration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Non-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form the </a:t>
            </a:r>
            <a:r>
              <a:rPr lang="nl-NL" sz="2800" b="1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Pareto front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</a:t>
            </a:r>
            <a:endParaRPr lang="nl-NL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200"/>
              </a:spcAft>
              <a:defRPr/>
            </a:pPr>
            <a:endParaRPr lang="nl-NL" sz="2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101380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3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7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offs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front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pic>
        <p:nvPicPr>
          <p:cNvPr id="251917" name="Picture 13" descr="640px-Front_par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292225"/>
            <a:ext cx="4787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219700" y="1328738"/>
            <a:ext cx="1670050" cy="1692275"/>
            <a:chOff x="4694" y="1094"/>
            <a:chExt cx="1052" cy="1066"/>
          </a:xfrm>
        </p:grpSpPr>
        <p:sp>
          <p:nvSpPr>
            <p:cNvPr id="103449" name="Freeform 14"/>
            <p:cNvSpPr>
              <a:spLocks/>
            </p:cNvSpPr>
            <p:nvPr/>
          </p:nvSpPr>
          <p:spPr bwMode="auto">
            <a:xfrm>
              <a:off x="4694" y="1094"/>
              <a:ext cx="1052" cy="1066"/>
            </a:xfrm>
            <a:custGeom>
              <a:avLst/>
              <a:gdLst>
                <a:gd name="T0" fmla="*/ 0 w 1052"/>
                <a:gd name="T1" fmla="*/ 159 h 1066"/>
                <a:gd name="T2" fmla="*/ 0 w 1052"/>
                <a:gd name="T3" fmla="*/ 1066 h 1066"/>
                <a:gd name="T4" fmla="*/ 908 w 1052"/>
                <a:gd name="T5" fmla="*/ 1066 h 1066"/>
                <a:gd name="T6" fmla="*/ 862 w 1052"/>
                <a:gd name="T7" fmla="*/ 703 h 1066"/>
                <a:gd name="T8" fmla="*/ 953 w 1052"/>
                <a:gd name="T9" fmla="*/ 431 h 1066"/>
                <a:gd name="T10" fmla="*/ 817 w 1052"/>
                <a:gd name="T11" fmla="*/ 250 h 1066"/>
                <a:gd name="T12" fmla="*/ 817 w 1052"/>
                <a:gd name="T13" fmla="*/ 23 h 1066"/>
                <a:gd name="T14" fmla="*/ 635 w 1052"/>
                <a:gd name="T15" fmla="*/ 159 h 1066"/>
                <a:gd name="T16" fmla="*/ 227 w 1052"/>
                <a:gd name="T17" fmla="*/ 113 h 1066"/>
                <a:gd name="T18" fmla="*/ 0 w 1052"/>
                <a:gd name="T19" fmla="*/ 159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2"/>
                <a:gd name="T31" fmla="*/ 0 h 1066"/>
                <a:gd name="T32" fmla="*/ 1052 w 1052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2" h="1066">
                  <a:moveTo>
                    <a:pt x="0" y="159"/>
                  </a:moveTo>
                  <a:lnTo>
                    <a:pt x="0" y="1066"/>
                  </a:lnTo>
                  <a:lnTo>
                    <a:pt x="908" y="1066"/>
                  </a:lnTo>
                  <a:cubicBezTo>
                    <a:pt x="1052" y="1005"/>
                    <a:pt x="855" y="809"/>
                    <a:pt x="862" y="703"/>
                  </a:cubicBezTo>
                  <a:cubicBezTo>
                    <a:pt x="869" y="597"/>
                    <a:pt x="960" y="506"/>
                    <a:pt x="953" y="431"/>
                  </a:cubicBezTo>
                  <a:cubicBezTo>
                    <a:pt x="946" y="356"/>
                    <a:pt x="840" y="318"/>
                    <a:pt x="817" y="250"/>
                  </a:cubicBezTo>
                  <a:cubicBezTo>
                    <a:pt x="794" y="182"/>
                    <a:pt x="847" y="38"/>
                    <a:pt x="817" y="23"/>
                  </a:cubicBezTo>
                  <a:cubicBezTo>
                    <a:pt x="787" y="8"/>
                    <a:pt x="733" y="144"/>
                    <a:pt x="635" y="159"/>
                  </a:cubicBezTo>
                  <a:cubicBezTo>
                    <a:pt x="537" y="174"/>
                    <a:pt x="333" y="113"/>
                    <a:pt x="227" y="113"/>
                  </a:cubicBezTo>
                  <a:cubicBezTo>
                    <a:pt x="121" y="113"/>
                    <a:pt x="38" y="0"/>
                    <a:pt x="0" y="159"/>
                  </a:cubicBezTo>
                  <a:close/>
                </a:path>
              </a:pathLst>
            </a:custGeom>
            <a:solidFill>
              <a:srgbClr val="CCFFCC">
                <a:alpha val="8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 pitchFamily="-72" charset="0"/>
              </a:endParaRPr>
            </a:p>
          </p:txBody>
        </p:sp>
        <p:sp>
          <p:nvSpPr>
            <p:cNvPr id="103450" name="Line 16"/>
            <p:cNvSpPr>
              <a:spLocks noChangeShapeType="1"/>
            </p:cNvSpPr>
            <p:nvPr/>
          </p:nvSpPr>
          <p:spPr bwMode="auto">
            <a:xfrm>
              <a:off x="4694" y="2160"/>
              <a:ext cx="8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51" name="Line 17"/>
            <p:cNvSpPr>
              <a:spLocks noChangeShapeType="1"/>
            </p:cNvSpPr>
            <p:nvPr/>
          </p:nvSpPr>
          <p:spPr bwMode="auto">
            <a:xfrm flipV="1">
              <a:off x="4694" y="1298"/>
              <a:ext cx="0" cy="86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565775" y="1962150"/>
            <a:ext cx="1670050" cy="1692275"/>
            <a:chOff x="4694" y="1094"/>
            <a:chExt cx="1052" cy="1066"/>
          </a:xfrm>
        </p:grpSpPr>
        <p:sp>
          <p:nvSpPr>
            <p:cNvPr id="103446" name="Freeform 24"/>
            <p:cNvSpPr>
              <a:spLocks/>
            </p:cNvSpPr>
            <p:nvPr/>
          </p:nvSpPr>
          <p:spPr bwMode="auto">
            <a:xfrm>
              <a:off x="4694" y="1094"/>
              <a:ext cx="1052" cy="1066"/>
            </a:xfrm>
            <a:custGeom>
              <a:avLst/>
              <a:gdLst>
                <a:gd name="T0" fmla="*/ 0 w 1052"/>
                <a:gd name="T1" fmla="*/ 159 h 1066"/>
                <a:gd name="T2" fmla="*/ 0 w 1052"/>
                <a:gd name="T3" fmla="*/ 1066 h 1066"/>
                <a:gd name="T4" fmla="*/ 908 w 1052"/>
                <a:gd name="T5" fmla="*/ 1066 h 1066"/>
                <a:gd name="T6" fmla="*/ 862 w 1052"/>
                <a:gd name="T7" fmla="*/ 703 h 1066"/>
                <a:gd name="T8" fmla="*/ 953 w 1052"/>
                <a:gd name="T9" fmla="*/ 431 h 1066"/>
                <a:gd name="T10" fmla="*/ 817 w 1052"/>
                <a:gd name="T11" fmla="*/ 250 h 1066"/>
                <a:gd name="T12" fmla="*/ 817 w 1052"/>
                <a:gd name="T13" fmla="*/ 23 h 1066"/>
                <a:gd name="T14" fmla="*/ 635 w 1052"/>
                <a:gd name="T15" fmla="*/ 159 h 1066"/>
                <a:gd name="T16" fmla="*/ 227 w 1052"/>
                <a:gd name="T17" fmla="*/ 113 h 1066"/>
                <a:gd name="T18" fmla="*/ 0 w 1052"/>
                <a:gd name="T19" fmla="*/ 159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2"/>
                <a:gd name="T31" fmla="*/ 0 h 1066"/>
                <a:gd name="T32" fmla="*/ 1052 w 1052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2" h="1066">
                  <a:moveTo>
                    <a:pt x="0" y="159"/>
                  </a:moveTo>
                  <a:lnTo>
                    <a:pt x="0" y="1066"/>
                  </a:lnTo>
                  <a:lnTo>
                    <a:pt x="908" y="1066"/>
                  </a:lnTo>
                  <a:cubicBezTo>
                    <a:pt x="1052" y="1005"/>
                    <a:pt x="855" y="809"/>
                    <a:pt x="862" y="703"/>
                  </a:cubicBezTo>
                  <a:cubicBezTo>
                    <a:pt x="869" y="597"/>
                    <a:pt x="960" y="506"/>
                    <a:pt x="953" y="431"/>
                  </a:cubicBezTo>
                  <a:cubicBezTo>
                    <a:pt x="946" y="356"/>
                    <a:pt x="840" y="318"/>
                    <a:pt x="817" y="250"/>
                  </a:cubicBezTo>
                  <a:cubicBezTo>
                    <a:pt x="794" y="182"/>
                    <a:pt x="847" y="38"/>
                    <a:pt x="817" y="23"/>
                  </a:cubicBezTo>
                  <a:cubicBezTo>
                    <a:pt x="787" y="8"/>
                    <a:pt x="733" y="144"/>
                    <a:pt x="635" y="159"/>
                  </a:cubicBezTo>
                  <a:cubicBezTo>
                    <a:pt x="537" y="174"/>
                    <a:pt x="333" y="113"/>
                    <a:pt x="227" y="113"/>
                  </a:cubicBezTo>
                  <a:cubicBezTo>
                    <a:pt x="121" y="113"/>
                    <a:pt x="38" y="0"/>
                    <a:pt x="0" y="159"/>
                  </a:cubicBezTo>
                  <a:close/>
                </a:path>
              </a:pathLst>
            </a:custGeom>
            <a:solidFill>
              <a:srgbClr val="CCFFCC">
                <a:alpha val="8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 pitchFamily="-72" charset="0"/>
              </a:endParaRPr>
            </a:p>
          </p:txBody>
        </p:sp>
        <p:sp>
          <p:nvSpPr>
            <p:cNvPr id="103447" name="Line 25"/>
            <p:cNvSpPr>
              <a:spLocks noChangeShapeType="1"/>
            </p:cNvSpPr>
            <p:nvPr/>
          </p:nvSpPr>
          <p:spPr bwMode="auto">
            <a:xfrm>
              <a:off x="4694" y="2160"/>
              <a:ext cx="8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48" name="Line 26"/>
            <p:cNvSpPr>
              <a:spLocks noChangeShapeType="1"/>
            </p:cNvSpPr>
            <p:nvPr/>
          </p:nvSpPr>
          <p:spPr bwMode="auto">
            <a:xfrm flipV="1">
              <a:off x="4694" y="1298"/>
              <a:ext cx="0" cy="86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1931" name="Rectangle 27"/>
          <p:cNvSpPr>
            <a:spLocks noChangeArrowheads="1"/>
          </p:cNvSpPr>
          <p:nvPr/>
        </p:nvSpPr>
        <p:spPr bwMode="auto">
          <a:xfrm>
            <a:off x="3276600" y="4244975"/>
            <a:ext cx="200025" cy="215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371850" y="1482725"/>
            <a:ext cx="2936875" cy="2854325"/>
            <a:chOff x="4694" y="1094"/>
            <a:chExt cx="1052" cy="1066"/>
          </a:xfrm>
        </p:grpSpPr>
        <p:sp>
          <p:nvSpPr>
            <p:cNvPr id="103443" name="Freeform 29"/>
            <p:cNvSpPr>
              <a:spLocks/>
            </p:cNvSpPr>
            <p:nvPr/>
          </p:nvSpPr>
          <p:spPr bwMode="auto">
            <a:xfrm>
              <a:off x="4694" y="1094"/>
              <a:ext cx="1052" cy="1066"/>
            </a:xfrm>
            <a:custGeom>
              <a:avLst/>
              <a:gdLst>
                <a:gd name="T0" fmla="*/ 0 w 1052"/>
                <a:gd name="T1" fmla="*/ 159 h 1066"/>
                <a:gd name="T2" fmla="*/ 0 w 1052"/>
                <a:gd name="T3" fmla="*/ 1066 h 1066"/>
                <a:gd name="T4" fmla="*/ 908 w 1052"/>
                <a:gd name="T5" fmla="*/ 1066 h 1066"/>
                <a:gd name="T6" fmla="*/ 862 w 1052"/>
                <a:gd name="T7" fmla="*/ 703 h 1066"/>
                <a:gd name="T8" fmla="*/ 953 w 1052"/>
                <a:gd name="T9" fmla="*/ 431 h 1066"/>
                <a:gd name="T10" fmla="*/ 817 w 1052"/>
                <a:gd name="T11" fmla="*/ 250 h 1066"/>
                <a:gd name="T12" fmla="*/ 817 w 1052"/>
                <a:gd name="T13" fmla="*/ 23 h 1066"/>
                <a:gd name="T14" fmla="*/ 635 w 1052"/>
                <a:gd name="T15" fmla="*/ 159 h 1066"/>
                <a:gd name="T16" fmla="*/ 227 w 1052"/>
                <a:gd name="T17" fmla="*/ 113 h 1066"/>
                <a:gd name="T18" fmla="*/ 0 w 1052"/>
                <a:gd name="T19" fmla="*/ 159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2"/>
                <a:gd name="T31" fmla="*/ 0 h 1066"/>
                <a:gd name="T32" fmla="*/ 1052 w 1052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2" h="1066">
                  <a:moveTo>
                    <a:pt x="0" y="159"/>
                  </a:moveTo>
                  <a:lnTo>
                    <a:pt x="0" y="1066"/>
                  </a:lnTo>
                  <a:lnTo>
                    <a:pt x="908" y="1066"/>
                  </a:lnTo>
                  <a:cubicBezTo>
                    <a:pt x="1052" y="1005"/>
                    <a:pt x="855" y="809"/>
                    <a:pt x="862" y="703"/>
                  </a:cubicBezTo>
                  <a:cubicBezTo>
                    <a:pt x="869" y="597"/>
                    <a:pt x="960" y="506"/>
                    <a:pt x="953" y="431"/>
                  </a:cubicBezTo>
                  <a:cubicBezTo>
                    <a:pt x="946" y="356"/>
                    <a:pt x="840" y="318"/>
                    <a:pt x="817" y="250"/>
                  </a:cubicBezTo>
                  <a:cubicBezTo>
                    <a:pt x="794" y="182"/>
                    <a:pt x="847" y="38"/>
                    <a:pt x="817" y="23"/>
                  </a:cubicBezTo>
                  <a:cubicBezTo>
                    <a:pt x="787" y="8"/>
                    <a:pt x="733" y="144"/>
                    <a:pt x="635" y="159"/>
                  </a:cubicBezTo>
                  <a:cubicBezTo>
                    <a:pt x="537" y="174"/>
                    <a:pt x="333" y="113"/>
                    <a:pt x="227" y="113"/>
                  </a:cubicBezTo>
                  <a:cubicBezTo>
                    <a:pt x="121" y="113"/>
                    <a:pt x="38" y="0"/>
                    <a:pt x="0" y="159"/>
                  </a:cubicBezTo>
                  <a:close/>
                </a:path>
              </a:pathLst>
            </a:custGeom>
            <a:solidFill>
              <a:srgbClr val="CCFFCC">
                <a:alpha val="8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 pitchFamily="-72" charset="0"/>
              </a:endParaRPr>
            </a:p>
          </p:txBody>
        </p:sp>
        <p:sp>
          <p:nvSpPr>
            <p:cNvPr id="103444" name="Line 30"/>
            <p:cNvSpPr>
              <a:spLocks noChangeShapeType="1"/>
            </p:cNvSpPr>
            <p:nvPr/>
          </p:nvSpPr>
          <p:spPr bwMode="auto">
            <a:xfrm>
              <a:off x="4694" y="2160"/>
              <a:ext cx="8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45" name="Line 31"/>
            <p:cNvSpPr>
              <a:spLocks noChangeShapeType="1"/>
            </p:cNvSpPr>
            <p:nvPr/>
          </p:nvSpPr>
          <p:spPr bwMode="auto">
            <a:xfrm flipV="1">
              <a:off x="4694" y="1298"/>
              <a:ext cx="0" cy="86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1936" name="Text Box 32"/>
          <p:cNvSpPr txBox="1">
            <a:spLocks noChangeArrowheads="1"/>
          </p:cNvSpPr>
          <p:nvPr/>
        </p:nvSpPr>
        <p:spPr bwMode="auto">
          <a:xfrm>
            <a:off x="2747963" y="4129088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000000"/>
                </a:solidFill>
                <a:latin typeface="Times New Roman" pitchFamily="-72" charset="0"/>
              </a:rPr>
              <a:t>D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500563" y="933450"/>
            <a:ext cx="1670050" cy="1692275"/>
            <a:chOff x="4694" y="1094"/>
            <a:chExt cx="1052" cy="1066"/>
          </a:xfrm>
        </p:grpSpPr>
        <p:sp>
          <p:nvSpPr>
            <p:cNvPr id="103440" name="Freeform 20"/>
            <p:cNvSpPr>
              <a:spLocks/>
            </p:cNvSpPr>
            <p:nvPr/>
          </p:nvSpPr>
          <p:spPr bwMode="auto">
            <a:xfrm>
              <a:off x="4694" y="1094"/>
              <a:ext cx="1052" cy="1066"/>
            </a:xfrm>
            <a:custGeom>
              <a:avLst/>
              <a:gdLst>
                <a:gd name="T0" fmla="*/ 0 w 1052"/>
                <a:gd name="T1" fmla="*/ 159 h 1066"/>
                <a:gd name="T2" fmla="*/ 0 w 1052"/>
                <a:gd name="T3" fmla="*/ 1066 h 1066"/>
                <a:gd name="T4" fmla="*/ 908 w 1052"/>
                <a:gd name="T5" fmla="*/ 1066 h 1066"/>
                <a:gd name="T6" fmla="*/ 862 w 1052"/>
                <a:gd name="T7" fmla="*/ 703 h 1066"/>
                <a:gd name="T8" fmla="*/ 953 w 1052"/>
                <a:gd name="T9" fmla="*/ 431 h 1066"/>
                <a:gd name="T10" fmla="*/ 817 w 1052"/>
                <a:gd name="T11" fmla="*/ 250 h 1066"/>
                <a:gd name="T12" fmla="*/ 817 w 1052"/>
                <a:gd name="T13" fmla="*/ 23 h 1066"/>
                <a:gd name="T14" fmla="*/ 635 w 1052"/>
                <a:gd name="T15" fmla="*/ 159 h 1066"/>
                <a:gd name="T16" fmla="*/ 227 w 1052"/>
                <a:gd name="T17" fmla="*/ 113 h 1066"/>
                <a:gd name="T18" fmla="*/ 0 w 1052"/>
                <a:gd name="T19" fmla="*/ 159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2"/>
                <a:gd name="T31" fmla="*/ 0 h 1066"/>
                <a:gd name="T32" fmla="*/ 1052 w 1052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2" h="1066">
                  <a:moveTo>
                    <a:pt x="0" y="159"/>
                  </a:moveTo>
                  <a:lnTo>
                    <a:pt x="0" y="1066"/>
                  </a:lnTo>
                  <a:lnTo>
                    <a:pt x="908" y="1066"/>
                  </a:lnTo>
                  <a:cubicBezTo>
                    <a:pt x="1052" y="1005"/>
                    <a:pt x="855" y="809"/>
                    <a:pt x="862" y="703"/>
                  </a:cubicBezTo>
                  <a:cubicBezTo>
                    <a:pt x="869" y="597"/>
                    <a:pt x="960" y="506"/>
                    <a:pt x="953" y="431"/>
                  </a:cubicBezTo>
                  <a:cubicBezTo>
                    <a:pt x="946" y="356"/>
                    <a:pt x="840" y="318"/>
                    <a:pt x="817" y="250"/>
                  </a:cubicBezTo>
                  <a:cubicBezTo>
                    <a:pt x="794" y="182"/>
                    <a:pt x="847" y="38"/>
                    <a:pt x="817" y="23"/>
                  </a:cubicBezTo>
                  <a:cubicBezTo>
                    <a:pt x="787" y="8"/>
                    <a:pt x="733" y="144"/>
                    <a:pt x="635" y="159"/>
                  </a:cubicBezTo>
                  <a:cubicBezTo>
                    <a:pt x="537" y="174"/>
                    <a:pt x="333" y="113"/>
                    <a:pt x="227" y="113"/>
                  </a:cubicBezTo>
                  <a:cubicBezTo>
                    <a:pt x="121" y="113"/>
                    <a:pt x="38" y="0"/>
                    <a:pt x="0" y="159"/>
                  </a:cubicBezTo>
                  <a:close/>
                </a:path>
              </a:pathLst>
            </a:custGeom>
            <a:solidFill>
              <a:srgbClr val="CCFFCC">
                <a:alpha val="8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 pitchFamily="-72" charset="0"/>
              </a:endParaRPr>
            </a:p>
          </p:txBody>
        </p:sp>
        <p:sp>
          <p:nvSpPr>
            <p:cNvPr id="103441" name="Line 21"/>
            <p:cNvSpPr>
              <a:spLocks noChangeShapeType="1"/>
            </p:cNvSpPr>
            <p:nvPr/>
          </p:nvSpPr>
          <p:spPr bwMode="auto">
            <a:xfrm>
              <a:off x="4694" y="2160"/>
              <a:ext cx="8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42" name="Line 22"/>
            <p:cNvSpPr>
              <a:spLocks noChangeShapeType="1"/>
            </p:cNvSpPr>
            <p:nvPr/>
          </p:nvSpPr>
          <p:spPr bwMode="auto">
            <a:xfrm flipV="1">
              <a:off x="4694" y="1298"/>
              <a:ext cx="0" cy="86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65" name="Rectangle 32"/>
          <p:cNvSpPr>
            <a:spLocks noChangeArrowheads="1"/>
          </p:cNvSpPr>
          <p:nvPr/>
        </p:nvSpPr>
        <p:spPr bwMode="auto">
          <a:xfrm>
            <a:off x="2124075" y="2909888"/>
            <a:ext cx="985838" cy="206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31766" name="Rectangle 33"/>
          <p:cNvSpPr>
            <a:spLocks noChangeArrowheads="1"/>
          </p:cNvSpPr>
          <p:nvPr/>
        </p:nvSpPr>
        <p:spPr bwMode="auto">
          <a:xfrm>
            <a:off x="3443288" y="4633913"/>
            <a:ext cx="11525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103435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36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7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1916" name="Text Box 12"/>
          <p:cNvSpPr txBox="1">
            <a:spLocks noChangeArrowheads="1"/>
          </p:cNvSpPr>
          <p:nvPr/>
        </p:nvSpPr>
        <p:spPr bwMode="auto">
          <a:xfrm>
            <a:off x="193675" y="4800600"/>
            <a:ext cx="8497888" cy="1708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f1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f2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both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need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to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minimal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 A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B are non-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, C is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 Of A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B, none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dominates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</a:t>
            </a:r>
            <a:r>
              <a:rPr lang="nl-NL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other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 </a:t>
            </a:r>
            <a:endParaRPr lang="nl-NL" sz="18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nl-NL" sz="18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offs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front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31" grpId="0" animBg="1"/>
      <p:bldP spid="251936" grpId="0"/>
      <p:bldP spid="31765" grpId="0" animBg="1"/>
      <p:bldP spid="31766" grpId="0" animBg="1"/>
      <p:bldP spid="2519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pic>
        <p:nvPicPr>
          <p:cNvPr id="105474" name="Picture 13" descr="640px-Front_par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292225"/>
            <a:ext cx="4787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475" name="Group 18"/>
          <p:cNvGrpSpPr>
            <a:grpSpLocks/>
          </p:cNvGrpSpPr>
          <p:nvPr/>
        </p:nvGrpSpPr>
        <p:grpSpPr bwMode="auto">
          <a:xfrm>
            <a:off x="5219700" y="1328738"/>
            <a:ext cx="1670050" cy="1692275"/>
            <a:chOff x="4694" y="1094"/>
            <a:chExt cx="1052" cy="1066"/>
          </a:xfrm>
        </p:grpSpPr>
        <p:sp>
          <p:nvSpPr>
            <p:cNvPr id="105497" name="Freeform 14"/>
            <p:cNvSpPr>
              <a:spLocks/>
            </p:cNvSpPr>
            <p:nvPr/>
          </p:nvSpPr>
          <p:spPr bwMode="auto">
            <a:xfrm>
              <a:off x="4694" y="1094"/>
              <a:ext cx="1052" cy="1066"/>
            </a:xfrm>
            <a:custGeom>
              <a:avLst/>
              <a:gdLst>
                <a:gd name="T0" fmla="*/ 0 w 1052"/>
                <a:gd name="T1" fmla="*/ 159 h 1066"/>
                <a:gd name="T2" fmla="*/ 0 w 1052"/>
                <a:gd name="T3" fmla="*/ 1066 h 1066"/>
                <a:gd name="T4" fmla="*/ 908 w 1052"/>
                <a:gd name="T5" fmla="*/ 1066 h 1066"/>
                <a:gd name="T6" fmla="*/ 862 w 1052"/>
                <a:gd name="T7" fmla="*/ 703 h 1066"/>
                <a:gd name="T8" fmla="*/ 953 w 1052"/>
                <a:gd name="T9" fmla="*/ 431 h 1066"/>
                <a:gd name="T10" fmla="*/ 817 w 1052"/>
                <a:gd name="T11" fmla="*/ 250 h 1066"/>
                <a:gd name="T12" fmla="*/ 817 w 1052"/>
                <a:gd name="T13" fmla="*/ 23 h 1066"/>
                <a:gd name="T14" fmla="*/ 635 w 1052"/>
                <a:gd name="T15" fmla="*/ 159 h 1066"/>
                <a:gd name="T16" fmla="*/ 227 w 1052"/>
                <a:gd name="T17" fmla="*/ 113 h 1066"/>
                <a:gd name="T18" fmla="*/ 0 w 1052"/>
                <a:gd name="T19" fmla="*/ 159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2"/>
                <a:gd name="T31" fmla="*/ 0 h 1066"/>
                <a:gd name="T32" fmla="*/ 1052 w 1052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2" h="1066">
                  <a:moveTo>
                    <a:pt x="0" y="159"/>
                  </a:moveTo>
                  <a:lnTo>
                    <a:pt x="0" y="1066"/>
                  </a:lnTo>
                  <a:lnTo>
                    <a:pt x="908" y="1066"/>
                  </a:lnTo>
                  <a:cubicBezTo>
                    <a:pt x="1052" y="1005"/>
                    <a:pt x="855" y="809"/>
                    <a:pt x="862" y="703"/>
                  </a:cubicBezTo>
                  <a:cubicBezTo>
                    <a:pt x="869" y="597"/>
                    <a:pt x="960" y="506"/>
                    <a:pt x="953" y="431"/>
                  </a:cubicBezTo>
                  <a:cubicBezTo>
                    <a:pt x="946" y="356"/>
                    <a:pt x="840" y="318"/>
                    <a:pt x="817" y="250"/>
                  </a:cubicBezTo>
                  <a:cubicBezTo>
                    <a:pt x="794" y="182"/>
                    <a:pt x="847" y="38"/>
                    <a:pt x="817" y="23"/>
                  </a:cubicBezTo>
                  <a:cubicBezTo>
                    <a:pt x="787" y="8"/>
                    <a:pt x="733" y="144"/>
                    <a:pt x="635" y="159"/>
                  </a:cubicBezTo>
                  <a:cubicBezTo>
                    <a:pt x="537" y="174"/>
                    <a:pt x="333" y="113"/>
                    <a:pt x="227" y="113"/>
                  </a:cubicBezTo>
                  <a:cubicBezTo>
                    <a:pt x="121" y="113"/>
                    <a:pt x="38" y="0"/>
                    <a:pt x="0" y="159"/>
                  </a:cubicBezTo>
                  <a:close/>
                </a:path>
              </a:pathLst>
            </a:custGeom>
            <a:solidFill>
              <a:srgbClr val="CCFFCC">
                <a:alpha val="8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 pitchFamily="-72" charset="0"/>
              </a:endParaRPr>
            </a:p>
          </p:txBody>
        </p:sp>
        <p:sp>
          <p:nvSpPr>
            <p:cNvPr id="105498" name="Line 16"/>
            <p:cNvSpPr>
              <a:spLocks noChangeShapeType="1"/>
            </p:cNvSpPr>
            <p:nvPr/>
          </p:nvSpPr>
          <p:spPr bwMode="auto">
            <a:xfrm>
              <a:off x="4694" y="2160"/>
              <a:ext cx="8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9" name="Line 17"/>
            <p:cNvSpPr>
              <a:spLocks noChangeShapeType="1"/>
            </p:cNvSpPr>
            <p:nvPr/>
          </p:nvSpPr>
          <p:spPr bwMode="auto">
            <a:xfrm flipV="1">
              <a:off x="4694" y="1298"/>
              <a:ext cx="0" cy="86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5476" name="Group 23"/>
          <p:cNvGrpSpPr>
            <a:grpSpLocks/>
          </p:cNvGrpSpPr>
          <p:nvPr/>
        </p:nvGrpSpPr>
        <p:grpSpPr bwMode="auto">
          <a:xfrm>
            <a:off x="5565775" y="1962150"/>
            <a:ext cx="1670050" cy="1692275"/>
            <a:chOff x="4694" y="1094"/>
            <a:chExt cx="1052" cy="1066"/>
          </a:xfrm>
        </p:grpSpPr>
        <p:sp>
          <p:nvSpPr>
            <p:cNvPr id="105494" name="Freeform 24"/>
            <p:cNvSpPr>
              <a:spLocks/>
            </p:cNvSpPr>
            <p:nvPr/>
          </p:nvSpPr>
          <p:spPr bwMode="auto">
            <a:xfrm>
              <a:off x="4694" y="1094"/>
              <a:ext cx="1052" cy="1066"/>
            </a:xfrm>
            <a:custGeom>
              <a:avLst/>
              <a:gdLst>
                <a:gd name="T0" fmla="*/ 0 w 1052"/>
                <a:gd name="T1" fmla="*/ 159 h 1066"/>
                <a:gd name="T2" fmla="*/ 0 w 1052"/>
                <a:gd name="T3" fmla="*/ 1066 h 1066"/>
                <a:gd name="T4" fmla="*/ 908 w 1052"/>
                <a:gd name="T5" fmla="*/ 1066 h 1066"/>
                <a:gd name="T6" fmla="*/ 862 w 1052"/>
                <a:gd name="T7" fmla="*/ 703 h 1066"/>
                <a:gd name="T8" fmla="*/ 953 w 1052"/>
                <a:gd name="T9" fmla="*/ 431 h 1066"/>
                <a:gd name="T10" fmla="*/ 817 w 1052"/>
                <a:gd name="T11" fmla="*/ 250 h 1066"/>
                <a:gd name="T12" fmla="*/ 817 w 1052"/>
                <a:gd name="T13" fmla="*/ 23 h 1066"/>
                <a:gd name="T14" fmla="*/ 635 w 1052"/>
                <a:gd name="T15" fmla="*/ 159 h 1066"/>
                <a:gd name="T16" fmla="*/ 227 w 1052"/>
                <a:gd name="T17" fmla="*/ 113 h 1066"/>
                <a:gd name="T18" fmla="*/ 0 w 1052"/>
                <a:gd name="T19" fmla="*/ 159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2"/>
                <a:gd name="T31" fmla="*/ 0 h 1066"/>
                <a:gd name="T32" fmla="*/ 1052 w 1052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2" h="1066">
                  <a:moveTo>
                    <a:pt x="0" y="159"/>
                  </a:moveTo>
                  <a:lnTo>
                    <a:pt x="0" y="1066"/>
                  </a:lnTo>
                  <a:lnTo>
                    <a:pt x="908" y="1066"/>
                  </a:lnTo>
                  <a:cubicBezTo>
                    <a:pt x="1052" y="1005"/>
                    <a:pt x="855" y="809"/>
                    <a:pt x="862" y="703"/>
                  </a:cubicBezTo>
                  <a:cubicBezTo>
                    <a:pt x="869" y="597"/>
                    <a:pt x="960" y="506"/>
                    <a:pt x="953" y="431"/>
                  </a:cubicBezTo>
                  <a:cubicBezTo>
                    <a:pt x="946" y="356"/>
                    <a:pt x="840" y="318"/>
                    <a:pt x="817" y="250"/>
                  </a:cubicBezTo>
                  <a:cubicBezTo>
                    <a:pt x="794" y="182"/>
                    <a:pt x="847" y="38"/>
                    <a:pt x="817" y="23"/>
                  </a:cubicBezTo>
                  <a:cubicBezTo>
                    <a:pt x="787" y="8"/>
                    <a:pt x="733" y="144"/>
                    <a:pt x="635" y="159"/>
                  </a:cubicBezTo>
                  <a:cubicBezTo>
                    <a:pt x="537" y="174"/>
                    <a:pt x="333" y="113"/>
                    <a:pt x="227" y="113"/>
                  </a:cubicBezTo>
                  <a:cubicBezTo>
                    <a:pt x="121" y="113"/>
                    <a:pt x="38" y="0"/>
                    <a:pt x="0" y="159"/>
                  </a:cubicBezTo>
                  <a:close/>
                </a:path>
              </a:pathLst>
            </a:custGeom>
            <a:solidFill>
              <a:srgbClr val="CCFFCC">
                <a:alpha val="8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 pitchFamily="-72" charset="0"/>
              </a:endParaRPr>
            </a:p>
          </p:txBody>
        </p:sp>
        <p:sp>
          <p:nvSpPr>
            <p:cNvPr id="105495" name="Line 25"/>
            <p:cNvSpPr>
              <a:spLocks noChangeShapeType="1"/>
            </p:cNvSpPr>
            <p:nvPr/>
          </p:nvSpPr>
          <p:spPr bwMode="auto">
            <a:xfrm>
              <a:off x="4694" y="2160"/>
              <a:ext cx="8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6" name="Line 26"/>
            <p:cNvSpPr>
              <a:spLocks noChangeShapeType="1"/>
            </p:cNvSpPr>
            <p:nvPr/>
          </p:nvSpPr>
          <p:spPr bwMode="auto">
            <a:xfrm flipV="1">
              <a:off x="4694" y="1298"/>
              <a:ext cx="0" cy="86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477" name="Rectangle 27"/>
          <p:cNvSpPr>
            <a:spLocks noChangeArrowheads="1"/>
          </p:cNvSpPr>
          <p:nvPr/>
        </p:nvSpPr>
        <p:spPr bwMode="auto">
          <a:xfrm>
            <a:off x="3276600" y="4244975"/>
            <a:ext cx="200025" cy="215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105478" name="Group 28"/>
          <p:cNvGrpSpPr>
            <a:grpSpLocks/>
          </p:cNvGrpSpPr>
          <p:nvPr/>
        </p:nvGrpSpPr>
        <p:grpSpPr bwMode="auto">
          <a:xfrm>
            <a:off x="3371850" y="1482725"/>
            <a:ext cx="2936875" cy="2854325"/>
            <a:chOff x="4694" y="1094"/>
            <a:chExt cx="1052" cy="1066"/>
          </a:xfrm>
        </p:grpSpPr>
        <p:sp>
          <p:nvSpPr>
            <p:cNvPr id="105491" name="Freeform 29"/>
            <p:cNvSpPr>
              <a:spLocks/>
            </p:cNvSpPr>
            <p:nvPr/>
          </p:nvSpPr>
          <p:spPr bwMode="auto">
            <a:xfrm>
              <a:off x="4694" y="1094"/>
              <a:ext cx="1052" cy="1066"/>
            </a:xfrm>
            <a:custGeom>
              <a:avLst/>
              <a:gdLst>
                <a:gd name="T0" fmla="*/ 0 w 1052"/>
                <a:gd name="T1" fmla="*/ 159 h 1066"/>
                <a:gd name="T2" fmla="*/ 0 w 1052"/>
                <a:gd name="T3" fmla="*/ 1066 h 1066"/>
                <a:gd name="T4" fmla="*/ 908 w 1052"/>
                <a:gd name="T5" fmla="*/ 1066 h 1066"/>
                <a:gd name="T6" fmla="*/ 862 w 1052"/>
                <a:gd name="T7" fmla="*/ 703 h 1066"/>
                <a:gd name="T8" fmla="*/ 953 w 1052"/>
                <a:gd name="T9" fmla="*/ 431 h 1066"/>
                <a:gd name="T10" fmla="*/ 817 w 1052"/>
                <a:gd name="T11" fmla="*/ 250 h 1066"/>
                <a:gd name="T12" fmla="*/ 817 w 1052"/>
                <a:gd name="T13" fmla="*/ 23 h 1066"/>
                <a:gd name="T14" fmla="*/ 635 w 1052"/>
                <a:gd name="T15" fmla="*/ 159 h 1066"/>
                <a:gd name="T16" fmla="*/ 227 w 1052"/>
                <a:gd name="T17" fmla="*/ 113 h 1066"/>
                <a:gd name="T18" fmla="*/ 0 w 1052"/>
                <a:gd name="T19" fmla="*/ 159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2"/>
                <a:gd name="T31" fmla="*/ 0 h 1066"/>
                <a:gd name="T32" fmla="*/ 1052 w 1052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2" h="1066">
                  <a:moveTo>
                    <a:pt x="0" y="159"/>
                  </a:moveTo>
                  <a:lnTo>
                    <a:pt x="0" y="1066"/>
                  </a:lnTo>
                  <a:lnTo>
                    <a:pt x="908" y="1066"/>
                  </a:lnTo>
                  <a:cubicBezTo>
                    <a:pt x="1052" y="1005"/>
                    <a:pt x="855" y="809"/>
                    <a:pt x="862" y="703"/>
                  </a:cubicBezTo>
                  <a:cubicBezTo>
                    <a:pt x="869" y="597"/>
                    <a:pt x="960" y="506"/>
                    <a:pt x="953" y="431"/>
                  </a:cubicBezTo>
                  <a:cubicBezTo>
                    <a:pt x="946" y="356"/>
                    <a:pt x="840" y="318"/>
                    <a:pt x="817" y="250"/>
                  </a:cubicBezTo>
                  <a:cubicBezTo>
                    <a:pt x="794" y="182"/>
                    <a:pt x="847" y="38"/>
                    <a:pt x="817" y="23"/>
                  </a:cubicBezTo>
                  <a:cubicBezTo>
                    <a:pt x="787" y="8"/>
                    <a:pt x="733" y="144"/>
                    <a:pt x="635" y="159"/>
                  </a:cubicBezTo>
                  <a:cubicBezTo>
                    <a:pt x="537" y="174"/>
                    <a:pt x="333" y="113"/>
                    <a:pt x="227" y="113"/>
                  </a:cubicBezTo>
                  <a:cubicBezTo>
                    <a:pt x="121" y="113"/>
                    <a:pt x="38" y="0"/>
                    <a:pt x="0" y="159"/>
                  </a:cubicBezTo>
                  <a:close/>
                </a:path>
              </a:pathLst>
            </a:custGeom>
            <a:solidFill>
              <a:srgbClr val="CCFFCC">
                <a:alpha val="8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 pitchFamily="-72" charset="0"/>
              </a:endParaRPr>
            </a:p>
          </p:txBody>
        </p:sp>
        <p:sp>
          <p:nvSpPr>
            <p:cNvPr id="105492" name="Line 30"/>
            <p:cNvSpPr>
              <a:spLocks noChangeShapeType="1"/>
            </p:cNvSpPr>
            <p:nvPr/>
          </p:nvSpPr>
          <p:spPr bwMode="auto">
            <a:xfrm>
              <a:off x="4694" y="2160"/>
              <a:ext cx="8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3" name="Line 31"/>
            <p:cNvSpPr>
              <a:spLocks noChangeShapeType="1"/>
            </p:cNvSpPr>
            <p:nvPr/>
          </p:nvSpPr>
          <p:spPr bwMode="auto">
            <a:xfrm flipV="1">
              <a:off x="4694" y="1298"/>
              <a:ext cx="0" cy="86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479" name="Text Box 32"/>
          <p:cNvSpPr txBox="1">
            <a:spLocks noChangeArrowheads="1"/>
          </p:cNvSpPr>
          <p:nvPr/>
        </p:nvSpPr>
        <p:spPr bwMode="auto">
          <a:xfrm>
            <a:off x="2747963" y="4129088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000000"/>
                </a:solidFill>
                <a:latin typeface="Times New Roman" pitchFamily="-72" charset="0"/>
              </a:rPr>
              <a:t>D</a:t>
            </a:r>
          </a:p>
        </p:txBody>
      </p:sp>
      <p:grpSp>
        <p:nvGrpSpPr>
          <p:cNvPr id="105480" name="Group 19"/>
          <p:cNvGrpSpPr>
            <a:grpSpLocks/>
          </p:cNvGrpSpPr>
          <p:nvPr/>
        </p:nvGrpSpPr>
        <p:grpSpPr bwMode="auto">
          <a:xfrm>
            <a:off x="4500563" y="933450"/>
            <a:ext cx="1670050" cy="1692275"/>
            <a:chOff x="4694" y="1094"/>
            <a:chExt cx="1052" cy="1066"/>
          </a:xfrm>
        </p:grpSpPr>
        <p:sp>
          <p:nvSpPr>
            <p:cNvPr id="105488" name="Freeform 20"/>
            <p:cNvSpPr>
              <a:spLocks/>
            </p:cNvSpPr>
            <p:nvPr/>
          </p:nvSpPr>
          <p:spPr bwMode="auto">
            <a:xfrm>
              <a:off x="4694" y="1094"/>
              <a:ext cx="1052" cy="1066"/>
            </a:xfrm>
            <a:custGeom>
              <a:avLst/>
              <a:gdLst>
                <a:gd name="T0" fmla="*/ 0 w 1052"/>
                <a:gd name="T1" fmla="*/ 159 h 1066"/>
                <a:gd name="T2" fmla="*/ 0 w 1052"/>
                <a:gd name="T3" fmla="*/ 1066 h 1066"/>
                <a:gd name="T4" fmla="*/ 908 w 1052"/>
                <a:gd name="T5" fmla="*/ 1066 h 1066"/>
                <a:gd name="T6" fmla="*/ 862 w 1052"/>
                <a:gd name="T7" fmla="*/ 703 h 1066"/>
                <a:gd name="T8" fmla="*/ 953 w 1052"/>
                <a:gd name="T9" fmla="*/ 431 h 1066"/>
                <a:gd name="T10" fmla="*/ 817 w 1052"/>
                <a:gd name="T11" fmla="*/ 250 h 1066"/>
                <a:gd name="T12" fmla="*/ 817 w 1052"/>
                <a:gd name="T13" fmla="*/ 23 h 1066"/>
                <a:gd name="T14" fmla="*/ 635 w 1052"/>
                <a:gd name="T15" fmla="*/ 159 h 1066"/>
                <a:gd name="T16" fmla="*/ 227 w 1052"/>
                <a:gd name="T17" fmla="*/ 113 h 1066"/>
                <a:gd name="T18" fmla="*/ 0 w 1052"/>
                <a:gd name="T19" fmla="*/ 159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2"/>
                <a:gd name="T31" fmla="*/ 0 h 1066"/>
                <a:gd name="T32" fmla="*/ 1052 w 1052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2" h="1066">
                  <a:moveTo>
                    <a:pt x="0" y="159"/>
                  </a:moveTo>
                  <a:lnTo>
                    <a:pt x="0" y="1066"/>
                  </a:lnTo>
                  <a:lnTo>
                    <a:pt x="908" y="1066"/>
                  </a:lnTo>
                  <a:cubicBezTo>
                    <a:pt x="1052" y="1005"/>
                    <a:pt x="855" y="809"/>
                    <a:pt x="862" y="703"/>
                  </a:cubicBezTo>
                  <a:cubicBezTo>
                    <a:pt x="869" y="597"/>
                    <a:pt x="960" y="506"/>
                    <a:pt x="953" y="431"/>
                  </a:cubicBezTo>
                  <a:cubicBezTo>
                    <a:pt x="946" y="356"/>
                    <a:pt x="840" y="318"/>
                    <a:pt x="817" y="250"/>
                  </a:cubicBezTo>
                  <a:cubicBezTo>
                    <a:pt x="794" y="182"/>
                    <a:pt x="847" y="38"/>
                    <a:pt x="817" y="23"/>
                  </a:cubicBezTo>
                  <a:cubicBezTo>
                    <a:pt x="787" y="8"/>
                    <a:pt x="733" y="144"/>
                    <a:pt x="635" y="159"/>
                  </a:cubicBezTo>
                  <a:cubicBezTo>
                    <a:pt x="537" y="174"/>
                    <a:pt x="333" y="113"/>
                    <a:pt x="227" y="113"/>
                  </a:cubicBezTo>
                  <a:cubicBezTo>
                    <a:pt x="121" y="113"/>
                    <a:pt x="38" y="0"/>
                    <a:pt x="0" y="159"/>
                  </a:cubicBezTo>
                  <a:close/>
                </a:path>
              </a:pathLst>
            </a:custGeom>
            <a:solidFill>
              <a:srgbClr val="CCFFCC">
                <a:alpha val="8588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 pitchFamily="-72" charset="0"/>
              </a:endParaRPr>
            </a:p>
          </p:txBody>
        </p:sp>
        <p:sp>
          <p:nvSpPr>
            <p:cNvPr id="105489" name="Line 21"/>
            <p:cNvSpPr>
              <a:spLocks noChangeShapeType="1"/>
            </p:cNvSpPr>
            <p:nvPr/>
          </p:nvSpPr>
          <p:spPr bwMode="auto">
            <a:xfrm>
              <a:off x="4694" y="2160"/>
              <a:ext cx="86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0" name="Line 22"/>
            <p:cNvSpPr>
              <a:spLocks noChangeShapeType="1"/>
            </p:cNvSpPr>
            <p:nvPr/>
          </p:nvSpPr>
          <p:spPr bwMode="auto">
            <a:xfrm flipV="1">
              <a:off x="4694" y="1298"/>
              <a:ext cx="0" cy="86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481" name="Rectangle 32"/>
          <p:cNvSpPr>
            <a:spLocks noChangeArrowheads="1"/>
          </p:cNvSpPr>
          <p:nvPr/>
        </p:nvSpPr>
        <p:spPr bwMode="auto">
          <a:xfrm>
            <a:off x="2124075" y="2909888"/>
            <a:ext cx="985838" cy="206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105482" name="Rectangle 33"/>
          <p:cNvSpPr>
            <a:spLocks noChangeArrowheads="1"/>
          </p:cNvSpPr>
          <p:nvPr/>
        </p:nvSpPr>
        <p:spPr bwMode="auto">
          <a:xfrm>
            <a:off x="3443288" y="4633913"/>
            <a:ext cx="11525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105483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36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7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1916" name="Text Box 12"/>
          <p:cNvSpPr txBox="1">
            <a:spLocks noChangeArrowheads="1"/>
          </p:cNvSpPr>
          <p:nvPr/>
        </p:nvSpPr>
        <p:spPr bwMode="auto">
          <a:xfrm>
            <a:off x="193675" y="4800600"/>
            <a:ext cx="8497888" cy="1708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Cat.-II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f1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f2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both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need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to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minimal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 </a:t>
            </a:r>
            <a:r>
              <a:rPr lang="nl-NL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 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would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dominate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all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other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–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if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it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would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exist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 </a:t>
            </a:r>
            <a:r>
              <a:rPr lang="nl-NL" sz="1800" i="1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endParaRPr lang="nl-NL" sz="1800" i="1" dirty="0">
              <a:solidFill>
                <a:prstClr val="black"/>
              </a:solidFill>
              <a:latin typeface="Calibri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nl-NL" sz="1800" i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offs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front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pic>
        <p:nvPicPr>
          <p:cNvPr id="107522" name="Picture 12" descr="640px-Front_par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290638"/>
            <a:ext cx="4787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3" name="Rectangle 23"/>
          <p:cNvSpPr>
            <a:spLocks noChangeArrowheads="1"/>
          </p:cNvSpPr>
          <p:nvPr/>
        </p:nvSpPr>
        <p:spPr bwMode="auto">
          <a:xfrm>
            <a:off x="2124075" y="2852738"/>
            <a:ext cx="10001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107524" name="Rectangle 24"/>
          <p:cNvSpPr>
            <a:spLocks noChangeArrowheads="1"/>
          </p:cNvSpPr>
          <p:nvPr/>
        </p:nvSpPr>
        <p:spPr bwMode="auto">
          <a:xfrm>
            <a:off x="3492500" y="4676775"/>
            <a:ext cx="11525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107525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193675" y="4848225"/>
            <a:ext cx="88201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Relevance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Pareto-front: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it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bounds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achievable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part of cat.-II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not on the Pareto front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can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discarded</a:t>
            </a:r>
            <a:r>
              <a:rPr lang="nl-N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</a:t>
            </a:r>
            <a:endParaRPr lang="nl-N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b="1" dirty="0">
              <a:solidFill>
                <a:srgbClr val="FA49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5" name="Vrije vorm 4"/>
          <p:cNvSpPr/>
          <p:nvPr/>
        </p:nvSpPr>
        <p:spPr>
          <a:xfrm>
            <a:off x="3660775" y="1446213"/>
            <a:ext cx="3057525" cy="2305050"/>
          </a:xfrm>
          <a:custGeom>
            <a:avLst/>
            <a:gdLst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692512 w 3058155"/>
              <a:gd name="connsiteY3" fmla="*/ 1059029 h 1729809"/>
              <a:gd name="connsiteX4" fmla="*/ 1292587 w 3058155"/>
              <a:gd name="connsiteY4" fmla="*/ 1220954 h 1729809"/>
              <a:gd name="connsiteX5" fmla="*/ 1635487 w 3058155"/>
              <a:gd name="connsiteY5" fmla="*/ 1420979 h 1729809"/>
              <a:gd name="connsiteX6" fmla="*/ 2045062 w 3058155"/>
              <a:gd name="connsiteY6" fmla="*/ 1554329 h 1729809"/>
              <a:gd name="connsiteX7" fmla="*/ 2111737 w 3058155"/>
              <a:gd name="connsiteY7" fmla="*/ 1687679 h 1729809"/>
              <a:gd name="connsiteX8" fmla="*/ 2616562 w 3058155"/>
              <a:gd name="connsiteY8" fmla="*/ 1697204 h 1729809"/>
              <a:gd name="connsiteX9" fmla="*/ 3035662 w 3058155"/>
              <a:gd name="connsiteY9" fmla="*/ 1287629 h 1729809"/>
              <a:gd name="connsiteX10" fmla="*/ 2940412 w 3058155"/>
              <a:gd name="connsiteY10" fmla="*/ 382754 h 1729809"/>
              <a:gd name="connsiteX11" fmla="*/ 2426062 w 3058155"/>
              <a:gd name="connsiteY11" fmla="*/ 68429 h 1729809"/>
              <a:gd name="connsiteX12" fmla="*/ 911587 w 3058155"/>
              <a:gd name="connsiteY12" fmla="*/ 39854 h 1729809"/>
              <a:gd name="connsiteX13" fmla="*/ 82912 w 3058155"/>
              <a:gd name="connsiteY13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1292587 w 3058155"/>
              <a:gd name="connsiteY4" fmla="*/ 1220954 h 1729809"/>
              <a:gd name="connsiteX5" fmla="*/ 1635487 w 3058155"/>
              <a:gd name="connsiteY5" fmla="*/ 1420979 h 1729809"/>
              <a:gd name="connsiteX6" fmla="*/ 2045062 w 3058155"/>
              <a:gd name="connsiteY6" fmla="*/ 1554329 h 1729809"/>
              <a:gd name="connsiteX7" fmla="*/ 2111737 w 3058155"/>
              <a:gd name="connsiteY7" fmla="*/ 1687679 h 1729809"/>
              <a:gd name="connsiteX8" fmla="*/ 2616562 w 3058155"/>
              <a:gd name="connsiteY8" fmla="*/ 1697204 h 1729809"/>
              <a:gd name="connsiteX9" fmla="*/ 3035662 w 3058155"/>
              <a:gd name="connsiteY9" fmla="*/ 1287629 h 1729809"/>
              <a:gd name="connsiteX10" fmla="*/ 2940412 w 3058155"/>
              <a:gd name="connsiteY10" fmla="*/ 382754 h 1729809"/>
              <a:gd name="connsiteX11" fmla="*/ 2426062 w 3058155"/>
              <a:gd name="connsiteY11" fmla="*/ 68429 h 1729809"/>
              <a:gd name="connsiteX12" fmla="*/ 911587 w 3058155"/>
              <a:gd name="connsiteY12" fmla="*/ 39854 h 1729809"/>
              <a:gd name="connsiteX13" fmla="*/ 82912 w 3058155"/>
              <a:gd name="connsiteY13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1018267 w 3058155"/>
              <a:gd name="connsiteY4" fmla="*/ 1251434 h 1729809"/>
              <a:gd name="connsiteX5" fmla="*/ 1635487 w 3058155"/>
              <a:gd name="connsiteY5" fmla="*/ 1420979 h 1729809"/>
              <a:gd name="connsiteX6" fmla="*/ 2045062 w 3058155"/>
              <a:gd name="connsiteY6" fmla="*/ 1554329 h 1729809"/>
              <a:gd name="connsiteX7" fmla="*/ 2111737 w 3058155"/>
              <a:gd name="connsiteY7" fmla="*/ 1687679 h 1729809"/>
              <a:gd name="connsiteX8" fmla="*/ 2616562 w 3058155"/>
              <a:gd name="connsiteY8" fmla="*/ 1697204 h 1729809"/>
              <a:gd name="connsiteX9" fmla="*/ 3035662 w 3058155"/>
              <a:gd name="connsiteY9" fmla="*/ 1287629 h 1729809"/>
              <a:gd name="connsiteX10" fmla="*/ 2940412 w 3058155"/>
              <a:gd name="connsiteY10" fmla="*/ 382754 h 1729809"/>
              <a:gd name="connsiteX11" fmla="*/ 2426062 w 3058155"/>
              <a:gd name="connsiteY11" fmla="*/ 68429 h 1729809"/>
              <a:gd name="connsiteX12" fmla="*/ 911587 w 3058155"/>
              <a:gd name="connsiteY12" fmla="*/ 39854 h 1729809"/>
              <a:gd name="connsiteX13" fmla="*/ 82912 w 3058155"/>
              <a:gd name="connsiteY13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1018267 w 3058155"/>
              <a:gd name="connsiteY4" fmla="*/ 1251434 h 1729809"/>
              <a:gd name="connsiteX5" fmla="*/ 1635487 w 3058155"/>
              <a:gd name="connsiteY5" fmla="*/ 1420979 h 1729809"/>
              <a:gd name="connsiteX6" fmla="*/ 2045062 w 3058155"/>
              <a:gd name="connsiteY6" fmla="*/ 1554329 h 1729809"/>
              <a:gd name="connsiteX7" fmla="*/ 2111737 w 3058155"/>
              <a:gd name="connsiteY7" fmla="*/ 1687679 h 1729809"/>
              <a:gd name="connsiteX8" fmla="*/ 2616562 w 3058155"/>
              <a:gd name="connsiteY8" fmla="*/ 1697204 h 1729809"/>
              <a:gd name="connsiteX9" fmla="*/ 3035662 w 3058155"/>
              <a:gd name="connsiteY9" fmla="*/ 1287629 h 1729809"/>
              <a:gd name="connsiteX10" fmla="*/ 2940412 w 3058155"/>
              <a:gd name="connsiteY10" fmla="*/ 382754 h 1729809"/>
              <a:gd name="connsiteX11" fmla="*/ 2426062 w 3058155"/>
              <a:gd name="connsiteY11" fmla="*/ 68429 h 1729809"/>
              <a:gd name="connsiteX12" fmla="*/ 911587 w 3058155"/>
              <a:gd name="connsiteY12" fmla="*/ 39854 h 1729809"/>
              <a:gd name="connsiteX13" fmla="*/ 82912 w 3058155"/>
              <a:gd name="connsiteY13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793477 w 3058155"/>
              <a:gd name="connsiteY4" fmla="*/ 1240004 h 1729809"/>
              <a:gd name="connsiteX5" fmla="*/ 1018267 w 3058155"/>
              <a:gd name="connsiteY5" fmla="*/ 1251434 h 1729809"/>
              <a:gd name="connsiteX6" fmla="*/ 1635487 w 3058155"/>
              <a:gd name="connsiteY6" fmla="*/ 1420979 h 1729809"/>
              <a:gd name="connsiteX7" fmla="*/ 2045062 w 3058155"/>
              <a:gd name="connsiteY7" fmla="*/ 1554329 h 1729809"/>
              <a:gd name="connsiteX8" fmla="*/ 2111737 w 3058155"/>
              <a:gd name="connsiteY8" fmla="*/ 1687679 h 1729809"/>
              <a:gd name="connsiteX9" fmla="*/ 2616562 w 3058155"/>
              <a:gd name="connsiteY9" fmla="*/ 1697204 h 1729809"/>
              <a:gd name="connsiteX10" fmla="*/ 3035662 w 3058155"/>
              <a:gd name="connsiteY10" fmla="*/ 1287629 h 1729809"/>
              <a:gd name="connsiteX11" fmla="*/ 2940412 w 3058155"/>
              <a:gd name="connsiteY11" fmla="*/ 382754 h 1729809"/>
              <a:gd name="connsiteX12" fmla="*/ 2426062 w 3058155"/>
              <a:gd name="connsiteY12" fmla="*/ 68429 h 1729809"/>
              <a:gd name="connsiteX13" fmla="*/ 911587 w 3058155"/>
              <a:gd name="connsiteY13" fmla="*/ 39854 h 1729809"/>
              <a:gd name="connsiteX14" fmla="*/ 82912 w 3058155"/>
              <a:gd name="connsiteY14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816337 w 3058155"/>
              <a:gd name="connsiteY4" fmla="*/ 1270484 h 1729809"/>
              <a:gd name="connsiteX5" fmla="*/ 1018267 w 3058155"/>
              <a:gd name="connsiteY5" fmla="*/ 1251434 h 1729809"/>
              <a:gd name="connsiteX6" fmla="*/ 1635487 w 3058155"/>
              <a:gd name="connsiteY6" fmla="*/ 1420979 h 1729809"/>
              <a:gd name="connsiteX7" fmla="*/ 2045062 w 3058155"/>
              <a:gd name="connsiteY7" fmla="*/ 1554329 h 1729809"/>
              <a:gd name="connsiteX8" fmla="*/ 2111737 w 3058155"/>
              <a:gd name="connsiteY8" fmla="*/ 1687679 h 1729809"/>
              <a:gd name="connsiteX9" fmla="*/ 2616562 w 3058155"/>
              <a:gd name="connsiteY9" fmla="*/ 1697204 h 1729809"/>
              <a:gd name="connsiteX10" fmla="*/ 3035662 w 3058155"/>
              <a:gd name="connsiteY10" fmla="*/ 1287629 h 1729809"/>
              <a:gd name="connsiteX11" fmla="*/ 2940412 w 3058155"/>
              <a:gd name="connsiteY11" fmla="*/ 382754 h 1729809"/>
              <a:gd name="connsiteX12" fmla="*/ 2426062 w 3058155"/>
              <a:gd name="connsiteY12" fmla="*/ 68429 h 1729809"/>
              <a:gd name="connsiteX13" fmla="*/ 911587 w 3058155"/>
              <a:gd name="connsiteY13" fmla="*/ 39854 h 1729809"/>
              <a:gd name="connsiteX14" fmla="*/ 82912 w 3058155"/>
              <a:gd name="connsiteY14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816337 w 3058155"/>
              <a:gd name="connsiteY4" fmla="*/ 1270484 h 1729809"/>
              <a:gd name="connsiteX5" fmla="*/ 1018267 w 3058155"/>
              <a:gd name="connsiteY5" fmla="*/ 1251434 h 1729809"/>
              <a:gd name="connsiteX6" fmla="*/ 1635487 w 3058155"/>
              <a:gd name="connsiteY6" fmla="*/ 1420979 h 1729809"/>
              <a:gd name="connsiteX7" fmla="*/ 2045062 w 3058155"/>
              <a:gd name="connsiteY7" fmla="*/ 1554329 h 1729809"/>
              <a:gd name="connsiteX8" fmla="*/ 2111737 w 3058155"/>
              <a:gd name="connsiteY8" fmla="*/ 1687679 h 1729809"/>
              <a:gd name="connsiteX9" fmla="*/ 2616562 w 3058155"/>
              <a:gd name="connsiteY9" fmla="*/ 1697204 h 1729809"/>
              <a:gd name="connsiteX10" fmla="*/ 3035662 w 3058155"/>
              <a:gd name="connsiteY10" fmla="*/ 1287629 h 1729809"/>
              <a:gd name="connsiteX11" fmla="*/ 2940412 w 3058155"/>
              <a:gd name="connsiteY11" fmla="*/ 382754 h 1729809"/>
              <a:gd name="connsiteX12" fmla="*/ 2426062 w 3058155"/>
              <a:gd name="connsiteY12" fmla="*/ 68429 h 1729809"/>
              <a:gd name="connsiteX13" fmla="*/ 911587 w 3058155"/>
              <a:gd name="connsiteY13" fmla="*/ 39854 h 1729809"/>
              <a:gd name="connsiteX14" fmla="*/ 82912 w 3058155"/>
              <a:gd name="connsiteY14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816337 w 3058155"/>
              <a:gd name="connsiteY4" fmla="*/ 1270484 h 1729809"/>
              <a:gd name="connsiteX5" fmla="*/ 1018267 w 3058155"/>
              <a:gd name="connsiteY5" fmla="*/ 1251434 h 1729809"/>
              <a:gd name="connsiteX6" fmla="*/ 1635487 w 3058155"/>
              <a:gd name="connsiteY6" fmla="*/ 1420979 h 1729809"/>
              <a:gd name="connsiteX7" fmla="*/ 2045062 w 3058155"/>
              <a:gd name="connsiteY7" fmla="*/ 1554329 h 1729809"/>
              <a:gd name="connsiteX8" fmla="*/ 2111737 w 3058155"/>
              <a:gd name="connsiteY8" fmla="*/ 1687679 h 1729809"/>
              <a:gd name="connsiteX9" fmla="*/ 2616562 w 3058155"/>
              <a:gd name="connsiteY9" fmla="*/ 1697204 h 1729809"/>
              <a:gd name="connsiteX10" fmla="*/ 3035662 w 3058155"/>
              <a:gd name="connsiteY10" fmla="*/ 1287629 h 1729809"/>
              <a:gd name="connsiteX11" fmla="*/ 2940412 w 3058155"/>
              <a:gd name="connsiteY11" fmla="*/ 382754 h 1729809"/>
              <a:gd name="connsiteX12" fmla="*/ 2426062 w 3058155"/>
              <a:gd name="connsiteY12" fmla="*/ 68429 h 1729809"/>
              <a:gd name="connsiteX13" fmla="*/ 911587 w 3058155"/>
              <a:gd name="connsiteY13" fmla="*/ 39854 h 1729809"/>
              <a:gd name="connsiteX14" fmla="*/ 82912 w 3058155"/>
              <a:gd name="connsiteY14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770617 w 3058155"/>
              <a:gd name="connsiteY4" fmla="*/ 1243814 h 1729809"/>
              <a:gd name="connsiteX5" fmla="*/ 1018267 w 3058155"/>
              <a:gd name="connsiteY5" fmla="*/ 1251434 h 1729809"/>
              <a:gd name="connsiteX6" fmla="*/ 1635487 w 3058155"/>
              <a:gd name="connsiteY6" fmla="*/ 1420979 h 1729809"/>
              <a:gd name="connsiteX7" fmla="*/ 2045062 w 3058155"/>
              <a:gd name="connsiteY7" fmla="*/ 1554329 h 1729809"/>
              <a:gd name="connsiteX8" fmla="*/ 2111737 w 3058155"/>
              <a:gd name="connsiteY8" fmla="*/ 1687679 h 1729809"/>
              <a:gd name="connsiteX9" fmla="*/ 2616562 w 3058155"/>
              <a:gd name="connsiteY9" fmla="*/ 1697204 h 1729809"/>
              <a:gd name="connsiteX10" fmla="*/ 3035662 w 3058155"/>
              <a:gd name="connsiteY10" fmla="*/ 1287629 h 1729809"/>
              <a:gd name="connsiteX11" fmla="*/ 2940412 w 3058155"/>
              <a:gd name="connsiteY11" fmla="*/ 382754 h 1729809"/>
              <a:gd name="connsiteX12" fmla="*/ 2426062 w 3058155"/>
              <a:gd name="connsiteY12" fmla="*/ 68429 h 1729809"/>
              <a:gd name="connsiteX13" fmla="*/ 911587 w 3058155"/>
              <a:gd name="connsiteY13" fmla="*/ 39854 h 1729809"/>
              <a:gd name="connsiteX14" fmla="*/ 82912 w 3058155"/>
              <a:gd name="connsiteY14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770617 w 3058155"/>
              <a:gd name="connsiteY4" fmla="*/ 1243814 h 1729809"/>
              <a:gd name="connsiteX5" fmla="*/ 1018267 w 3058155"/>
              <a:gd name="connsiteY5" fmla="*/ 1251434 h 1729809"/>
              <a:gd name="connsiteX6" fmla="*/ 1635487 w 3058155"/>
              <a:gd name="connsiteY6" fmla="*/ 1420979 h 1729809"/>
              <a:gd name="connsiteX7" fmla="*/ 2045062 w 3058155"/>
              <a:gd name="connsiteY7" fmla="*/ 1554329 h 1729809"/>
              <a:gd name="connsiteX8" fmla="*/ 2111737 w 3058155"/>
              <a:gd name="connsiteY8" fmla="*/ 1687679 h 1729809"/>
              <a:gd name="connsiteX9" fmla="*/ 2616562 w 3058155"/>
              <a:gd name="connsiteY9" fmla="*/ 1697204 h 1729809"/>
              <a:gd name="connsiteX10" fmla="*/ 3035662 w 3058155"/>
              <a:gd name="connsiteY10" fmla="*/ 1287629 h 1729809"/>
              <a:gd name="connsiteX11" fmla="*/ 2940412 w 3058155"/>
              <a:gd name="connsiteY11" fmla="*/ 382754 h 1729809"/>
              <a:gd name="connsiteX12" fmla="*/ 2426062 w 3058155"/>
              <a:gd name="connsiteY12" fmla="*/ 68429 h 1729809"/>
              <a:gd name="connsiteX13" fmla="*/ 911587 w 3058155"/>
              <a:gd name="connsiteY13" fmla="*/ 39854 h 1729809"/>
              <a:gd name="connsiteX14" fmla="*/ 82912 w 3058155"/>
              <a:gd name="connsiteY14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521062 w 3058155"/>
              <a:gd name="connsiteY3" fmla="*/ 1169519 h 1729809"/>
              <a:gd name="connsiteX4" fmla="*/ 770617 w 3058155"/>
              <a:gd name="connsiteY4" fmla="*/ 1243814 h 1729809"/>
              <a:gd name="connsiteX5" fmla="*/ 1018267 w 3058155"/>
              <a:gd name="connsiteY5" fmla="*/ 1251434 h 1729809"/>
              <a:gd name="connsiteX6" fmla="*/ 1635487 w 3058155"/>
              <a:gd name="connsiteY6" fmla="*/ 1420979 h 1729809"/>
              <a:gd name="connsiteX7" fmla="*/ 2045062 w 3058155"/>
              <a:gd name="connsiteY7" fmla="*/ 1554329 h 1729809"/>
              <a:gd name="connsiteX8" fmla="*/ 2111737 w 3058155"/>
              <a:gd name="connsiteY8" fmla="*/ 1687679 h 1729809"/>
              <a:gd name="connsiteX9" fmla="*/ 2616562 w 3058155"/>
              <a:gd name="connsiteY9" fmla="*/ 1697204 h 1729809"/>
              <a:gd name="connsiteX10" fmla="*/ 3035662 w 3058155"/>
              <a:gd name="connsiteY10" fmla="*/ 1287629 h 1729809"/>
              <a:gd name="connsiteX11" fmla="*/ 2940412 w 3058155"/>
              <a:gd name="connsiteY11" fmla="*/ 382754 h 1729809"/>
              <a:gd name="connsiteX12" fmla="*/ 2426062 w 3058155"/>
              <a:gd name="connsiteY12" fmla="*/ 68429 h 1729809"/>
              <a:gd name="connsiteX13" fmla="*/ 911587 w 3058155"/>
              <a:gd name="connsiteY13" fmla="*/ 39854 h 1729809"/>
              <a:gd name="connsiteX14" fmla="*/ 82912 w 3058155"/>
              <a:gd name="connsiteY14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496297 w 3058155"/>
              <a:gd name="connsiteY3" fmla="*/ 809474 h 1729809"/>
              <a:gd name="connsiteX4" fmla="*/ 521062 w 3058155"/>
              <a:gd name="connsiteY4" fmla="*/ 1169519 h 1729809"/>
              <a:gd name="connsiteX5" fmla="*/ 770617 w 3058155"/>
              <a:gd name="connsiteY5" fmla="*/ 1243814 h 1729809"/>
              <a:gd name="connsiteX6" fmla="*/ 1018267 w 3058155"/>
              <a:gd name="connsiteY6" fmla="*/ 1251434 h 1729809"/>
              <a:gd name="connsiteX7" fmla="*/ 1635487 w 3058155"/>
              <a:gd name="connsiteY7" fmla="*/ 1420979 h 1729809"/>
              <a:gd name="connsiteX8" fmla="*/ 2045062 w 3058155"/>
              <a:gd name="connsiteY8" fmla="*/ 1554329 h 1729809"/>
              <a:gd name="connsiteX9" fmla="*/ 2111737 w 3058155"/>
              <a:gd name="connsiteY9" fmla="*/ 1687679 h 1729809"/>
              <a:gd name="connsiteX10" fmla="*/ 2616562 w 3058155"/>
              <a:gd name="connsiteY10" fmla="*/ 1697204 h 1729809"/>
              <a:gd name="connsiteX11" fmla="*/ 3035662 w 3058155"/>
              <a:gd name="connsiteY11" fmla="*/ 1287629 h 1729809"/>
              <a:gd name="connsiteX12" fmla="*/ 2940412 w 3058155"/>
              <a:gd name="connsiteY12" fmla="*/ 382754 h 1729809"/>
              <a:gd name="connsiteX13" fmla="*/ 2426062 w 3058155"/>
              <a:gd name="connsiteY13" fmla="*/ 68429 h 1729809"/>
              <a:gd name="connsiteX14" fmla="*/ 911587 w 3058155"/>
              <a:gd name="connsiteY14" fmla="*/ 39854 h 1729809"/>
              <a:gd name="connsiteX15" fmla="*/ 82912 w 3058155"/>
              <a:gd name="connsiteY15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294367 w 3058155"/>
              <a:gd name="connsiteY3" fmla="*/ 992354 h 1729809"/>
              <a:gd name="connsiteX4" fmla="*/ 521062 w 3058155"/>
              <a:gd name="connsiteY4" fmla="*/ 1169519 h 1729809"/>
              <a:gd name="connsiteX5" fmla="*/ 770617 w 3058155"/>
              <a:gd name="connsiteY5" fmla="*/ 1243814 h 1729809"/>
              <a:gd name="connsiteX6" fmla="*/ 1018267 w 3058155"/>
              <a:gd name="connsiteY6" fmla="*/ 1251434 h 1729809"/>
              <a:gd name="connsiteX7" fmla="*/ 1635487 w 3058155"/>
              <a:gd name="connsiteY7" fmla="*/ 1420979 h 1729809"/>
              <a:gd name="connsiteX8" fmla="*/ 2045062 w 3058155"/>
              <a:gd name="connsiteY8" fmla="*/ 1554329 h 1729809"/>
              <a:gd name="connsiteX9" fmla="*/ 2111737 w 3058155"/>
              <a:gd name="connsiteY9" fmla="*/ 1687679 h 1729809"/>
              <a:gd name="connsiteX10" fmla="*/ 2616562 w 3058155"/>
              <a:gd name="connsiteY10" fmla="*/ 1697204 h 1729809"/>
              <a:gd name="connsiteX11" fmla="*/ 3035662 w 3058155"/>
              <a:gd name="connsiteY11" fmla="*/ 1287629 h 1729809"/>
              <a:gd name="connsiteX12" fmla="*/ 2940412 w 3058155"/>
              <a:gd name="connsiteY12" fmla="*/ 382754 h 1729809"/>
              <a:gd name="connsiteX13" fmla="*/ 2426062 w 3058155"/>
              <a:gd name="connsiteY13" fmla="*/ 68429 h 1729809"/>
              <a:gd name="connsiteX14" fmla="*/ 911587 w 3058155"/>
              <a:gd name="connsiteY14" fmla="*/ 39854 h 1729809"/>
              <a:gd name="connsiteX15" fmla="*/ 82912 w 3058155"/>
              <a:gd name="connsiteY15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397237 w 3058155"/>
              <a:gd name="connsiteY3" fmla="*/ 851384 h 1729809"/>
              <a:gd name="connsiteX4" fmla="*/ 294367 w 3058155"/>
              <a:gd name="connsiteY4" fmla="*/ 992354 h 1729809"/>
              <a:gd name="connsiteX5" fmla="*/ 521062 w 3058155"/>
              <a:gd name="connsiteY5" fmla="*/ 1169519 h 1729809"/>
              <a:gd name="connsiteX6" fmla="*/ 770617 w 3058155"/>
              <a:gd name="connsiteY6" fmla="*/ 1243814 h 1729809"/>
              <a:gd name="connsiteX7" fmla="*/ 1018267 w 3058155"/>
              <a:gd name="connsiteY7" fmla="*/ 1251434 h 1729809"/>
              <a:gd name="connsiteX8" fmla="*/ 1635487 w 3058155"/>
              <a:gd name="connsiteY8" fmla="*/ 1420979 h 1729809"/>
              <a:gd name="connsiteX9" fmla="*/ 2045062 w 3058155"/>
              <a:gd name="connsiteY9" fmla="*/ 1554329 h 1729809"/>
              <a:gd name="connsiteX10" fmla="*/ 2111737 w 3058155"/>
              <a:gd name="connsiteY10" fmla="*/ 1687679 h 1729809"/>
              <a:gd name="connsiteX11" fmla="*/ 2616562 w 3058155"/>
              <a:gd name="connsiteY11" fmla="*/ 1697204 h 1729809"/>
              <a:gd name="connsiteX12" fmla="*/ 3035662 w 3058155"/>
              <a:gd name="connsiteY12" fmla="*/ 1287629 h 1729809"/>
              <a:gd name="connsiteX13" fmla="*/ 2940412 w 3058155"/>
              <a:gd name="connsiteY13" fmla="*/ 382754 h 1729809"/>
              <a:gd name="connsiteX14" fmla="*/ 2426062 w 3058155"/>
              <a:gd name="connsiteY14" fmla="*/ 68429 h 1729809"/>
              <a:gd name="connsiteX15" fmla="*/ 911587 w 3058155"/>
              <a:gd name="connsiteY15" fmla="*/ 39854 h 1729809"/>
              <a:gd name="connsiteX16" fmla="*/ 82912 w 3058155"/>
              <a:gd name="connsiteY16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309607 w 3058155"/>
              <a:gd name="connsiteY3" fmla="*/ 889484 h 1729809"/>
              <a:gd name="connsiteX4" fmla="*/ 294367 w 3058155"/>
              <a:gd name="connsiteY4" fmla="*/ 992354 h 1729809"/>
              <a:gd name="connsiteX5" fmla="*/ 521062 w 3058155"/>
              <a:gd name="connsiteY5" fmla="*/ 1169519 h 1729809"/>
              <a:gd name="connsiteX6" fmla="*/ 770617 w 3058155"/>
              <a:gd name="connsiteY6" fmla="*/ 1243814 h 1729809"/>
              <a:gd name="connsiteX7" fmla="*/ 1018267 w 3058155"/>
              <a:gd name="connsiteY7" fmla="*/ 1251434 h 1729809"/>
              <a:gd name="connsiteX8" fmla="*/ 1635487 w 3058155"/>
              <a:gd name="connsiteY8" fmla="*/ 1420979 h 1729809"/>
              <a:gd name="connsiteX9" fmla="*/ 2045062 w 3058155"/>
              <a:gd name="connsiteY9" fmla="*/ 1554329 h 1729809"/>
              <a:gd name="connsiteX10" fmla="*/ 2111737 w 3058155"/>
              <a:gd name="connsiteY10" fmla="*/ 1687679 h 1729809"/>
              <a:gd name="connsiteX11" fmla="*/ 2616562 w 3058155"/>
              <a:gd name="connsiteY11" fmla="*/ 1697204 h 1729809"/>
              <a:gd name="connsiteX12" fmla="*/ 3035662 w 3058155"/>
              <a:gd name="connsiteY12" fmla="*/ 1287629 h 1729809"/>
              <a:gd name="connsiteX13" fmla="*/ 2940412 w 3058155"/>
              <a:gd name="connsiteY13" fmla="*/ 382754 h 1729809"/>
              <a:gd name="connsiteX14" fmla="*/ 2426062 w 3058155"/>
              <a:gd name="connsiteY14" fmla="*/ 68429 h 1729809"/>
              <a:gd name="connsiteX15" fmla="*/ 911587 w 3058155"/>
              <a:gd name="connsiteY15" fmla="*/ 39854 h 1729809"/>
              <a:gd name="connsiteX16" fmla="*/ 82912 w 3058155"/>
              <a:gd name="connsiteY16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309607 w 3058155"/>
              <a:gd name="connsiteY3" fmla="*/ 889484 h 1729809"/>
              <a:gd name="connsiteX4" fmla="*/ 294367 w 3058155"/>
              <a:gd name="connsiteY4" fmla="*/ 992354 h 1729809"/>
              <a:gd name="connsiteX5" fmla="*/ 521062 w 3058155"/>
              <a:gd name="connsiteY5" fmla="*/ 1169519 h 1729809"/>
              <a:gd name="connsiteX6" fmla="*/ 770617 w 3058155"/>
              <a:gd name="connsiteY6" fmla="*/ 1243814 h 1729809"/>
              <a:gd name="connsiteX7" fmla="*/ 1018267 w 3058155"/>
              <a:gd name="connsiteY7" fmla="*/ 1251434 h 1729809"/>
              <a:gd name="connsiteX8" fmla="*/ 1635487 w 3058155"/>
              <a:gd name="connsiteY8" fmla="*/ 1420979 h 1729809"/>
              <a:gd name="connsiteX9" fmla="*/ 2045062 w 3058155"/>
              <a:gd name="connsiteY9" fmla="*/ 1554329 h 1729809"/>
              <a:gd name="connsiteX10" fmla="*/ 2111737 w 3058155"/>
              <a:gd name="connsiteY10" fmla="*/ 1687679 h 1729809"/>
              <a:gd name="connsiteX11" fmla="*/ 2616562 w 3058155"/>
              <a:gd name="connsiteY11" fmla="*/ 1697204 h 1729809"/>
              <a:gd name="connsiteX12" fmla="*/ 3035662 w 3058155"/>
              <a:gd name="connsiteY12" fmla="*/ 1287629 h 1729809"/>
              <a:gd name="connsiteX13" fmla="*/ 2940412 w 3058155"/>
              <a:gd name="connsiteY13" fmla="*/ 382754 h 1729809"/>
              <a:gd name="connsiteX14" fmla="*/ 2426062 w 3058155"/>
              <a:gd name="connsiteY14" fmla="*/ 68429 h 1729809"/>
              <a:gd name="connsiteX15" fmla="*/ 911587 w 3058155"/>
              <a:gd name="connsiteY15" fmla="*/ 39854 h 1729809"/>
              <a:gd name="connsiteX16" fmla="*/ 82912 w 3058155"/>
              <a:gd name="connsiteY16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309607 w 3058155"/>
              <a:gd name="connsiteY3" fmla="*/ 889484 h 1729809"/>
              <a:gd name="connsiteX4" fmla="*/ 294367 w 3058155"/>
              <a:gd name="connsiteY4" fmla="*/ 992354 h 1729809"/>
              <a:gd name="connsiteX5" fmla="*/ 521062 w 3058155"/>
              <a:gd name="connsiteY5" fmla="*/ 1169519 h 1729809"/>
              <a:gd name="connsiteX6" fmla="*/ 770617 w 3058155"/>
              <a:gd name="connsiteY6" fmla="*/ 1243814 h 1729809"/>
              <a:gd name="connsiteX7" fmla="*/ 1018267 w 3058155"/>
              <a:gd name="connsiteY7" fmla="*/ 1251434 h 1729809"/>
              <a:gd name="connsiteX8" fmla="*/ 1635487 w 3058155"/>
              <a:gd name="connsiteY8" fmla="*/ 1420979 h 1729809"/>
              <a:gd name="connsiteX9" fmla="*/ 2045062 w 3058155"/>
              <a:gd name="connsiteY9" fmla="*/ 1554329 h 1729809"/>
              <a:gd name="connsiteX10" fmla="*/ 2111737 w 3058155"/>
              <a:gd name="connsiteY10" fmla="*/ 1687679 h 1729809"/>
              <a:gd name="connsiteX11" fmla="*/ 2616562 w 3058155"/>
              <a:gd name="connsiteY11" fmla="*/ 1697204 h 1729809"/>
              <a:gd name="connsiteX12" fmla="*/ 3035662 w 3058155"/>
              <a:gd name="connsiteY12" fmla="*/ 1287629 h 1729809"/>
              <a:gd name="connsiteX13" fmla="*/ 2940412 w 3058155"/>
              <a:gd name="connsiteY13" fmla="*/ 382754 h 1729809"/>
              <a:gd name="connsiteX14" fmla="*/ 2426062 w 3058155"/>
              <a:gd name="connsiteY14" fmla="*/ 68429 h 1729809"/>
              <a:gd name="connsiteX15" fmla="*/ 911587 w 3058155"/>
              <a:gd name="connsiteY15" fmla="*/ 39854 h 1729809"/>
              <a:gd name="connsiteX16" fmla="*/ 82912 w 3058155"/>
              <a:gd name="connsiteY16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305797 w 3058155"/>
              <a:gd name="connsiteY3" fmla="*/ 931394 h 1729809"/>
              <a:gd name="connsiteX4" fmla="*/ 294367 w 3058155"/>
              <a:gd name="connsiteY4" fmla="*/ 992354 h 1729809"/>
              <a:gd name="connsiteX5" fmla="*/ 521062 w 3058155"/>
              <a:gd name="connsiteY5" fmla="*/ 1169519 h 1729809"/>
              <a:gd name="connsiteX6" fmla="*/ 770617 w 3058155"/>
              <a:gd name="connsiteY6" fmla="*/ 1243814 h 1729809"/>
              <a:gd name="connsiteX7" fmla="*/ 1018267 w 3058155"/>
              <a:gd name="connsiteY7" fmla="*/ 1251434 h 1729809"/>
              <a:gd name="connsiteX8" fmla="*/ 1635487 w 3058155"/>
              <a:gd name="connsiteY8" fmla="*/ 1420979 h 1729809"/>
              <a:gd name="connsiteX9" fmla="*/ 2045062 w 3058155"/>
              <a:gd name="connsiteY9" fmla="*/ 1554329 h 1729809"/>
              <a:gd name="connsiteX10" fmla="*/ 2111737 w 3058155"/>
              <a:gd name="connsiteY10" fmla="*/ 1687679 h 1729809"/>
              <a:gd name="connsiteX11" fmla="*/ 2616562 w 3058155"/>
              <a:gd name="connsiteY11" fmla="*/ 1697204 h 1729809"/>
              <a:gd name="connsiteX12" fmla="*/ 3035662 w 3058155"/>
              <a:gd name="connsiteY12" fmla="*/ 1287629 h 1729809"/>
              <a:gd name="connsiteX13" fmla="*/ 2940412 w 3058155"/>
              <a:gd name="connsiteY13" fmla="*/ 382754 h 1729809"/>
              <a:gd name="connsiteX14" fmla="*/ 2426062 w 3058155"/>
              <a:gd name="connsiteY14" fmla="*/ 68429 h 1729809"/>
              <a:gd name="connsiteX15" fmla="*/ 911587 w 3058155"/>
              <a:gd name="connsiteY15" fmla="*/ 39854 h 1729809"/>
              <a:gd name="connsiteX16" fmla="*/ 82912 w 3058155"/>
              <a:gd name="connsiteY16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305797 w 3058155"/>
              <a:gd name="connsiteY3" fmla="*/ 931394 h 1729809"/>
              <a:gd name="connsiteX4" fmla="*/ 294367 w 3058155"/>
              <a:gd name="connsiteY4" fmla="*/ 992354 h 1729809"/>
              <a:gd name="connsiteX5" fmla="*/ 521062 w 3058155"/>
              <a:gd name="connsiteY5" fmla="*/ 1169519 h 1729809"/>
              <a:gd name="connsiteX6" fmla="*/ 770617 w 3058155"/>
              <a:gd name="connsiteY6" fmla="*/ 1243814 h 1729809"/>
              <a:gd name="connsiteX7" fmla="*/ 1018267 w 3058155"/>
              <a:gd name="connsiteY7" fmla="*/ 1251434 h 1729809"/>
              <a:gd name="connsiteX8" fmla="*/ 1635487 w 3058155"/>
              <a:gd name="connsiteY8" fmla="*/ 1420979 h 1729809"/>
              <a:gd name="connsiteX9" fmla="*/ 2045062 w 3058155"/>
              <a:gd name="connsiteY9" fmla="*/ 1554329 h 1729809"/>
              <a:gd name="connsiteX10" fmla="*/ 2111737 w 3058155"/>
              <a:gd name="connsiteY10" fmla="*/ 1687679 h 1729809"/>
              <a:gd name="connsiteX11" fmla="*/ 2616562 w 3058155"/>
              <a:gd name="connsiteY11" fmla="*/ 1697204 h 1729809"/>
              <a:gd name="connsiteX12" fmla="*/ 3035662 w 3058155"/>
              <a:gd name="connsiteY12" fmla="*/ 1287629 h 1729809"/>
              <a:gd name="connsiteX13" fmla="*/ 2940412 w 3058155"/>
              <a:gd name="connsiteY13" fmla="*/ 382754 h 1729809"/>
              <a:gd name="connsiteX14" fmla="*/ 2426062 w 3058155"/>
              <a:gd name="connsiteY14" fmla="*/ 68429 h 1729809"/>
              <a:gd name="connsiteX15" fmla="*/ 911587 w 3058155"/>
              <a:gd name="connsiteY15" fmla="*/ 39854 h 1729809"/>
              <a:gd name="connsiteX16" fmla="*/ 82912 w 3058155"/>
              <a:gd name="connsiteY16" fmla="*/ 20804 h 1729809"/>
              <a:gd name="connsiteX0" fmla="*/ 82912 w 3058155"/>
              <a:gd name="connsiteY0" fmla="*/ 20804 h 1729809"/>
              <a:gd name="connsiteX1" fmla="*/ 73387 w 3058155"/>
              <a:gd name="connsiteY1" fmla="*/ 354179 h 1729809"/>
              <a:gd name="connsiteX2" fmla="*/ 473437 w 3058155"/>
              <a:gd name="connsiteY2" fmla="*/ 678029 h 1729809"/>
              <a:gd name="connsiteX3" fmla="*/ 305797 w 3058155"/>
              <a:gd name="connsiteY3" fmla="*/ 931394 h 1729809"/>
              <a:gd name="connsiteX4" fmla="*/ 294367 w 3058155"/>
              <a:gd name="connsiteY4" fmla="*/ 992354 h 1729809"/>
              <a:gd name="connsiteX5" fmla="*/ 585832 w 3058155"/>
              <a:gd name="connsiteY5" fmla="*/ 1211429 h 1729809"/>
              <a:gd name="connsiteX6" fmla="*/ 770617 w 3058155"/>
              <a:gd name="connsiteY6" fmla="*/ 1243814 h 1729809"/>
              <a:gd name="connsiteX7" fmla="*/ 1018267 w 3058155"/>
              <a:gd name="connsiteY7" fmla="*/ 1251434 h 1729809"/>
              <a:gd name="connsiteX8" fmla="*/ 1635487 w 3058155"/>
              <a:gd name="connsiteY8" fmla="*/ 1420979 h 1729809"/>
              <a:gd name="connsiteX9" fmla="*/ 2045062 w 3058155"/>
              <a:gd name="connsiteY9" fmla="*/ 1554329 h 1729809"/>
              <a:gd name="connsiteX10" fmla="*/ 2111737 w 3058155"/>
              <a:gd name="connsiteY10" fmla="*/ 1687679 h 1729809"/>
              <a:gd name="connsiteX11" fmla="*/ 2616562 w 3058155"/>
              <a:gd name="connsiteY11" fmla="*/ 1697204 h 1729809"/>
              <a:gd name="connsiteX12" fmla="*/ 3035662 w 3058155"/>
              <a:gd name="connsiteY12" fmla="*/ 1287629 h 1729809"/>
              <a:gd name="connsiteX13" fmla="*/ 2940412 w 3058155"/>
              <a:gd name="connsiteY13" fmla="*/ 382754 h 1729809"/>
              <a:gd name="connsiteX14" fmla="*/ 2426062 w 3058155"/>
              <a:gd name="connsiteY14" fmla="*/ 68429 h 1729809"/>
              <a:gd name="connsiteX15" fmla="*/ 911587 w 3058155"/>
              <a:gd name="connsiteY15" fmla="*/ 39854 h 1729809"/>
              <a:gd name="connsiteX16" fmla="*/ 82912 w 3058155"/>
              <a:gd name="connsiteY16" fmla="*/ 20804 h 172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58155" h="1729809">
                <a:moveTo>
                  <a:pt x="82912" y="20804"/>
                </a:moveTo>
                <a:cubicBezTo>
                  <a:pt x="-56788" y="73192"/>
                  <a:pt x="8300" y="244642"/>
                  <a:pt x="73387" y="354179"/>
                </a:cubicBezTo>
                <a:cubicBezTo>
                  <a:pt x="138474" y="463716"/>
                  <a:pt x="434702" y="581827"/>
                  <a:pt x="473437" y="678029"/>
                </a:cubicBezTo>
                <a:cubicBezTo>
                  <a:pt x="512172" y="774231"/>
                  <a:pt x="-56788" y="928536"/>
                  <a:pt x="305797" y="931394"/>
                </a:cubicBezTo>
                <a:cubicBezTo>
                  <a:pt x="295002" y="983782"/>
                  <a:pt x="273730" y="939332"/>
                  <a:pt x="294367" y="992354"/>
                </a:cubicBezTo>
                <a:cubicBezTo>
                  <a:pt x="315005" y="1045377"/>
                  <a:pt x="506457" y="1169519"/>
                  <a:pt x="585832" y="1211429"/>
                </a:cubicBezTo>
                <a:cubicBezTo>
                  <a:pt x="665207" y="1253339"/>
                  <a:pt x="691560" y="1199682"/>
                  <a:pt x="770617" y="1243814"/>
                </a:cubicBezTo>
                <a:cubicBezTo>
                  <a:pt x="765854" y="1394626"/>
                  <a:pt x="874122" y="1221906"/>
                  <a:pt x="1018267" y="1251434"/>
                </a:cubicBezTo>
                <a:cubicBezTo>
                  <a:pt x="1162412" y="1280962"/>
                  <a:pt x="1464354" y="1370496"/>
                  <a:pt x="1635487" y="1420979"/>
                </a:cubicBezTo>
                <a:cubicBezTo>
                  <a:pt x="1806620" y="1471462"/>
                  <a:pt x="1965687" y="1509879"/>
                  <a:pt x="2045062" y="1554329"/>
                </a:cubicBezTo>
                <a:cubicBezTo>
                  <a:pt x="2124437" y="1598779"/>
                  <a:pt x="2016487" y="1663867"/>
                  <a:pt x="2111737" y="1687679"/>
                </a:cubicBezTo>
                <a:cubicBezTo>
                  <a:pt x="2206987" y="1711492"/>
                  <a:pt x="2462575" y="1763879"/>
                  <a:pt x="2616562" y="1697204"/>
                </a:cubicBezTo>
                <a:cubicBezTo>
                  <a:pt x="2770550" y="1630529"/>
                  <a:pt x="2981687" y="1506704"/>
                  <a:pt x="3035662" y="1287629"/>
                </a:cubicBezTo>
                <a:cubicBezTo>
                  <a:pt x="3089637" y="1068554"/>
                  <a:pt x="3042012" y="585954"/>
                  <a:pt x="2940412" y="382754"/>
                </a:cubicBezTo>
                <a:cubicBezTo>
                  <a:pt x="2838812" y="179554"/>
                  <a:pt x="2764199" y="125579"/>
                  <a:pt x="2426062" y="68429"/>
                </a:cubicBezTo>
                <a:cubicBezTo>
                  <a:pt x="2087925" y="11279"/>
                  <a:pt x="1300525" y="49379"/>
                  <a:pt x="911587" y="39854"/>
                </a:cubicBezTo>
                <a:cubicBezTo>
                  <a:pt x="522650" y="30329"/>
                  <a:pt x="222612" y="-31584"/>
                  <a:pt x="82912" y="208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offs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front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2" grpId="0" build="p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pic>
        <p:nvPicPr>
          <p:cNvPr id="109570" name="Picture 12" descr="640px-Front_par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290638"/>
            <a:ext cx="4787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1" name="Rectangle 23"/>
          <p:cNvSpPr>
            <a:spLocks noChangeArrowheads="1"/>
          </p:cNvSpPr>
          <p:nvPr/>
        </p:nvSpPr>
        <p:spPr bwMode="auto">
          <a:xfrm>
            <a:off x="2124075" y="2852738"/>
            <a:ext cx="10001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109572" name="Rectangle 24"/>
          <p:cNvSpPr>
            <a:spLocks noChangeArrowheads="1"/>
          </p:cNvSpPr>
          <p:nvPr/>
        </p:nvSpPr>
        <p:spPr bwMode="auto">
          <a:xfrm>
            <a:off x="3492500" y="4676775"/>
            <a:ext cx="11525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109573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193675" y="4848225"/>
            <a:ext cx="882015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Relevance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Pareto-front: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it</a:t>
            </a:r>
            <a:r>
              <a:rPr lang="nl-N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exists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for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any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model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function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,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although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in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general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it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can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only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b="1" i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approximated</a:t>
            </a:r>
            <a:r>
              <a:rPr lang="nl-N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by</a:t>
            </a:r>
            <a:r>
              <a:rPr lang="nl-N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sampling the </a:t>
            </a:r>
            <a:r>
              <a:rPr lang="nl-N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collection</a:t>
            </a:r>
            <a:r>
              <a:rPr lang="nl-N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 </a:t>
            </a:r>
            <a:r>
              <a:rPr lang="nl-N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solutions</a:t>
            </a:r>
            <a:r>
              <a:rPr lang="nl-N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</a:t>
            </a:r>
            <a:endParaRPr lang="nl-N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1000"/>
              </a:spcBef>
              <a:spcAft>
                <a:spcPts val="200"/>
              </a:spcAft>
              <a:defRPr/>
            </a:pPr>
            <a:endParaRPr lang="nl-NL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offs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front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pic>
        <p:nvPicPr>
          <p:cNvPr id="111618" name="Picture 12" descr="640px-Front_par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290638"/>
            <a:ext cx="4787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19" name="Rectangle 23"/>
          <p:cNvSpPr>
            <a:spLocks noChangeArrowheads="1"/>
          </p:cNvSpPr>
          <p:nvPr/>
        </p:nvSpPr>
        <p:spPr bwMode="auto">
          <a:xfrm>
            <a:off x="2124075" y="2852738"/>
            <a:ext cx="10001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111620" name="Rectangle 24"/>
          <p:cNvSpPr>
            <a:spLocks noChangeArrowheads="1"/>
          </p:cNvSpPr>
          <p:nvPr/>
        </p:nvSpPr>
        <p:spPr bwMode="auto">
          <a:xfrm>
            <a:off x="3492500" y="4676775"/>
            <a:ext cx="11525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111621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193675" y="4848225"/>
            <a:ext cx="882015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Relevance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Pareto-front: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it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defines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two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directions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in cat.-II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</a:t>
            </a:r>
            <a:endParaRPr lang="nl-NL" sz="2800" b="1" dirty="0">
              <a:solidFill>
                <a:srgbClr val="FA49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1000"/>
              </a:spcBef>
              <a:spcAft>
                <a:spcPts val="200"/>
              </a:spcAft>
              <a:defRPr/>
            </a:pPr>
            <a:endParaRPr lang="nl-NL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offs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front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pic>
        <p:nvPicPr>
          <p:cNvPr id="113666" name="Picture 12" descr="640px-Front_par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290638"/>
            <a:ext cx="4787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3667" name="Group 34"/>
          <p:cNvGrpSpPr>
            <a:grpSpLocks/>
          </p:cNvGrpSpPr>
          <p:nvPr/>
        </p:nvGrpSpPr>
        <p:grpSpPr bwMode="auto">
          <a:xfrm>
            <a:off x="2843213" y="1884363"/>
            <a:ext cx="3492500" cy="1643062"/>
            <a:chOff x="3288" y="1979"/>
            <a:chExt cx="2200" cy="1035"/>
          </a:xfrm>
        </p:grpSpPr>
        <p:sp>
          <p:nvSpPr>
            <p:cNvPr id="113677" name="Line 32"/>
            <p:cNvSpPr>
              <a:spLocks noChangeShapeType="1"/>
            </p:cNvSpPr>
            <p:nvPr/>
          </p:nvSpPr>
          <p:spPr bwMode="auto">
            <a:xfrm flipH="1">
              <a:off x="4150" y="1979"/>
              <a:ext cx="318" cy="90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8" name="Text Box 33"/>
            <p:cNvSpPr txBox="1">
              <a:spLocks noChangeArrowheads="1"/>
            </p:cNvSpPr>
            <p:nvPr/>
          </p:nvSpPr>
          <p:spPr bwMode="auto">
            <a:xfrm>
              <a:off x="3288" y="2840"/>
              <a:ext cx="22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>
                  <a:solidFill>
                    <a:srgbClr val="FA4912"/>
                  </a:solidFill>
                </a:rPr>
                <a:t>direction of absolute improvement</a:t>
              </a:r>
            </a:p>
          </p:txBody>
        </p:sp>
      </p:grpSp>
      <p:sp>
        <p:nvSpPr>
          <p:cNvPr id="113668" name="Rectangle 23"/>
          <p:cNvSpPr>
            <a:spLocks noChangeArrowheads="1"/>
          </p:cNvSpPr>
          <p:nvPr/>
        </p:nvSpPr>
        <p:spPr bwMode="auto">
          <a:xfrm>
            <a:off x="2124075" y="2852738"/>
            <a:ext cx="10001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113669" name="Rectangle 24"/>
          <p:cNvSpPr>
            <a:spLocks noChangeArrowheads="1"/>
          </p:cNvSpPr>
          <p:nvPr/>
        </p:nvSpPr>
        <p:spPr bwMode="auto">
          <a:xfrm>
            <a:off x="3492500" y="4676775"/>
            <a:ext cx="11525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113670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193675" y="4848225"/>
            <a:ext cx="8820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Relevance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Pareto-front: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it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defines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two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directions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in cat.-II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 the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direction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absolute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improvement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/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deterioration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, </a:t>
            </a:r>
          </a:p>
          <a:p>
            <a:pPr eaLnBrk="1" fontAlgn="auto" hangingPunct="1">
              <a:spcBef>
                <a:spcPts val="1000"/>
              </a:spcBef>
              <a:spcAft>
                <a:spcPts val="200"/>
              </a:spcAft>
              <a:defRPr/>
            </a:pPr>
            <a:endParaRPr lang="nl-NL" sz="2800" b="1" dirty="0">
              <a:solidFill>
                <a:srgbClr val="FA49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1000"/>
              </a:spcBef>
              <a:spcAft>
                <a:spcPts val="200"/>
              </a:spcAft>
              <a:defRPr/>
            </a:pPr>
            <a:endParaRPr lang="nl-NL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pic>
        <p:nvPicPr>
          <p:cNvPr id="113672" name="Picture 2" descr="http://cdn.morguefile.com/imageData/public/files/a/alvimann/preview/fldr_2010_03_23/file383126934753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11975" y="1290638"/>
            <a:ext cx="2232025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73" name="Rechthoek 14"/>
          <p:cNvSpPr>
            <a:spLocks noChangeArrowheads="1"/>
          </p:cNvSpPr>
          <p:nvPr/>
        </p:nvSpPr>
        <p:spPr bwMode="auto">
          <a:xfrm rot="5400000">
            <a:off x="5353844" y="3577431"/>
            <a:ext cx="73691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Calibri" pitchFamily="-72" charset="0"/>
              </a:rPr>
              <a:t>http://cdn.morguefile.com/imageData/public/files/a/alvimann/preview/fldr_2010_03_23/file3831269347533.jpg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offs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front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pic>
        <p:nvPicPr>
          <p:cNvPr id="115714" name="Picture 12" descr="640px-Front_par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290638"/>
            <a:ext cx="4787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5715" name="Group 38"/>
          <p:cNvGrpSpPr>
            <a:grpSpLocks/>
          </p:cNvGrpSpPr>
          <p:nvPr/>
        </p:nvGrpSpPr>
        <p:grpSpPr bwMode="auto">
          <a:xfrm>
            <a:off x="3203575" y="1412875"/>
            <a:ext cx="3492500" cy="2303463"/>
            <a:chOff x="3243" y="1253"/>
            <a:chExt cx="2200" cy="1451"/>
          </a:xfrm>
        </p:grpSpPr>
        <p:sp>
          <p:nvSpPr>
            <p:cNvPr id="115725" name="Line 36"/>
            <p:cNvSpPr>
              <a:spLocks noChangeShapeType="1"/>
            </p:cNvSpPr>
            <p:nvPr/>
          </p:nvSpPr>
          <p:spPr bwMode="auto">
            <a:xfrm flipH="1">
              <a:off x="3878" y="1797"/>
              <a:ext cx="318" cy="90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6" name="Text Box 37"/>
            <p:cNvSpPr txBox="1">
              <a:spLocks noChangeArrowheads="1"/>
            </p:cNvSpPr>
            <p:nvPr/>
          </p:nvSpPr>
          <p:spPr bwMode="auto">
            <a:xfrm>
              <a:off x="3243" y="1253"/>
              <a:ext cx="22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>
                  <a:solidFill>
                    <a:srgbClr val="FA4912"/>
                  </a:solidFill>
                </a:rPr>
                <a:t>direction of absolute deterioration</a:t>
              </a:r>
            </a:p>
          </p:txBody>
        </p:sp>
      </p:grpSp>
      <p:sp>
        <p:nvSpPr>
          <p:cNvPr id="115716" name="Rectangle 23"/>
          <p:cNvSpPr>
            <a:spLocks noChangeArrowheads="1"/>
          </p:cNvSpPr>
          <p:nvPr/>
        </p:nvSpPr>
        <p:spPr bwMode="auto">
          <a:xfrm>
            <a:off x="2124075" y="2852738"/>
            <a:ext cx="10001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115717" name="Rectangle 24"/>
          <p:cNvSpPr>
            <a:spLocks noChangeArrowheads="1"/>
          </p:cNvSpPr>
          <p:nvPr/>
        </p:nvSpPr>
        <p:spPr bwMode="auto">
          <a:xfrm>
            <a:off x="3492500" y="4676775"/>
            <a:ext cx="11525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115718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193675" y="4848225"/>
            <a:ext cx="882015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Relevance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Pareto-front: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it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defines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two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directions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in cat.-II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 the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direction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absolute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improvement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/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deterioration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b="1" dirty="0">
              <a:solidFill>
                <a:srgbClr val="FA49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pic>
        <p:nvPicPr>
          <p:cNvPr id="115720" name="Picture 2" descr="http://cdn.morguefile.com/imageData/public/files/a/alvimann/preview/fldr_2010_03_23/file383126934753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6911975" y="1290638"/>
            <a:ext cx="2232025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1" name="Rechthoek 1"/>
          <p:cNvSpPr>
            <a:spLocks noChangeArrowheads="1"/>
          </p:cNvSpPr>
          <p:nvPr/>
        </p:nvSpPr>
        <p:spPr bwMode="auto">
          <a:xfrm rot="5400000">
            <a:off x="5353844" y="3577431"/>
            <a:ext cx="73691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Calibri" pitchFamily="-72" charset="0"/>
              </a:rPr>
              <a:t>http://cdn.morguefile.com/imageData/public/files/a/alvimann/preview/fldr_2010_03_23/file3831269347533.jpg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offs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front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4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2492375"/>
            <a:ext cx="7596188" cy="72072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3327400"/>
            <a:ext cx="7596188" cy="75882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4221163"/>
            <a:ext cx="7596188" cy="255587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4508500"/>
            <a:ext cx="7596188" cy="26352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4797425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79388" y="2492375"/>
            <a:ext cx="28082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endParaRPr lang="nl-NL" sz="1600">
              <a:solidFill>
                <a:srgbClr val="FFFFFF"/>
              </a:solidFill>
            </a:endParaRP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	nrSwPSe * nrSePCh</a:t>
            </a:r>
          </a:p>
        </p:txBody>
      </p:sp>
      <p:sp>
        <p:nvSpPr>
          <p:cNvPr id="44040" name="Text Box 14"/>
          <p:cNvSpPr txBox="1">
            <a:spLocks noChangeArrowheads="1"/>
          </p:cNvSpPr>
          <p:nvPr/>
        </p:nvSpPr>
        <p:spPr bwMode="auto">
          <a:xfrm>
            <a:off x="107950" y="1844675"/>
            <a:ext cx="280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FFFFFF"/>
                </a:solidFill>
              </a:rPr>
              <a:t>relations</a:t>
            </a:r>
          </a:p>
        </p:txBody>
      </p:sp>
      <p:sp>
        <p:nvSpPr>
          <p:cNvPr id="44041" name="Text Box 15"/>
          <p:cNvSpPr txBox="1">
            <a:spLocks noChangeArrowheads="1"/>
          </p:cNvSpPr>
          <p:nvPr/>
        </p:nvSpPr>
        <p:spPr bwMode="auto">
          <a:xfrm>
            <a:off x="2916238" y="1844675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FFFFFF"/>
                </a:solidFill>
              </a:rPr>
              <a:t>dimensions</a:t>
            </a:r>
          </a:p>
        </p:txBody>
      </p:sp>
      <p:sp>
        <p:nvSpPr>
          <p:cNvPr id="44042" name="Text Box 16"/>
          <p:cNvSpPr txBox="1">
            <a:spLocks noChangeArrowheads="1"/>
          </p:cNvSpPr>
          <p:nvPr/>
        </p:nvSpPr>
        <p:spPr bwMode="auto">
          <a:xfrm>
            <a:off x="5435600" y="1844675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FFFFFF"/>
                </a:solidFill>
              </a:rPr>
              <a:t>assumptions</a:t>
            </a:r>
          </a:p>
        </p:txBody>
      </p:sp>
      <p:sp>
        <p:nvSpPr>
          <p:cNvPr id="44043" name="Text Box 17"/>
          <p:cNvSpPr txBox="1">
            <a:spLocks noChangeArrowheads="1"/>
          </p:cNvSpPr>
          <p:nvPr/>
        </p:nvSpPr>
        <p:spPr bwMode="auto">
          <a:xfrm>
            <a:off x="7740650" y="1844675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rgbClr val="FFFFFF"/>
                </a:solidFill>
              </a:rPr>
              <a:t>todo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203575" y="2492375"/>
            <a:ext cx="223202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[Sw / Ch] =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	</a:t>
            </a:r>
            <a:r>
              <a:rPr lang="nl-NL" sz="1200">
                <a:solidFill>
                  <a:srgbClr val="FFFFFF"/>
                </a:solidFill>
              </a:rPr>
              <a:t>[Sw*year/Se] * [Se/(Ch*year)]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5454650" y="2455863"/>
            <a:ext cx="201453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relate sweeper’s capacity to chimney’s need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813675" y="2492375"/>
            <a:ext cx="1330325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nrChSwIE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nrChIE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nrSwPCh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nrChPFam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nrFamIE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nrPIE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nrPPFam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nrSwPSe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nrSePCh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timeP1Se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r>
              <a:rPr lang="nl-NL" sz="1400">
                <a:solidFill>
                  <a:srgbClr val="FFFFFF"/>
                </a:solidFill>
              </a:rPr>
              <a:t>timeP1Sw</a:t>
            </a:r>
          </a:p>
          <a:p>
            <a:pPr>
              <a:lnSpc>
                <a:spcPts val="1700"/>
              </a:lnSpc>
              <a:spcBef>
                <a:spcPts val="200"/>
              </a:spcBef>
              <a:spcAft>
                <a:spcPts val="200"/>
              </a:spcAft>
            </a:pPr>
            <a:endParaRPr lang="nl-NL" sz="1400">
              <a:solidFill>
                <a:srgbClr val="FFFFFF"/>
              </a:solidFill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79388" y="3357563"/>
            <a:ext cx="280828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nrSwPSe = 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	timeP1Se / timeP1Sw</a:t>
            </a:r>
          </a:p>
        </p:txBody>
      </p:sp>
      <p:sp>
        <p:nvSpPr>
          <p:cNvPr id="44048" name="Line 22"/>
          <p:cNvSpPr>
            <a:spLocks noChangeShapeType="1"/>
          </p:cNvSpPr>
          <p:nvPr/>
        </p:nvSpPr>
        <p:spPr bwMode="auto">
          <a:xfrm flipH="1">
            <a:off x="7739063" y="2743200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203575" y="3357563"/>
            <a:ext cx="2254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[Sw * year / Se] =</a:t>
            </a:r>
          </a:p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200">
                <a:solidFill>
                  <a:srgbClr val="FFFFFF"/>
                </a:solidFill>
              </a:rPr>
              <a:t>	[hour / Se] / [hour / (Sw*year)]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443538" y="3294063"/>
            <a:ext cx="215265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assume average times  </a:t>
            </a:r>
            <a:r>
              <a:rPr lang="nl-NL" sz="1200">
                <a:solidFill>
                  <a:srgbClr val="FFFFFF"/>
                </a:solidFill>
              </a:rPr>
              <a:t>(i.e., no season influences etc.) 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60338" y="4537075"/>
            <a:ext cx="376396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timeP1Sw = 1200</a:t>
            </a:r>
            <a:r>
              <a:rPr lang="nl-NL" sz="1600">
                <a:solidFill>
                  <a:srgbClr val="FFFFFF"/>
                </a:solidFill>
                <a:sym typeface="Symbol" pitchFamily="-72" charset="2"/>
              </a:rPr>
              <a:t>100</a:t>
            </a:r>
            <a:r>
              <a:rPr lang="nl-NL" sz="1600">
                <a:solidFill>
                  <a:srgbClr val="FFFFFF"/>
                </a:solidFill>
              </a:rPr>
              <a:t> hour / Sw * year)</a:t>
            </a:r>
          </a:p>
        </p:txBody>
      </p:sp>
      <p:sp>
        <p:nvSpPr>
          <p:cNvPr id="44052" name="Line 28"/>
          <p:cNvSpPr>
            <a:spLocks noChangeShapeType="1"/>
          </p:cNvSpPr>
          <p:nvPr/>
        </p:nvSpPr>
        <p:spPr bwMode="auto">
          <a:xfrm flipH="1">
            <a:off x="7740650" y="3573463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Line 31"/>
          <p:cNvSpPr>
            <a:spLocks noChangeShapeType="1"/>
          </p:cNvSpPr>
          <p:nvPr/>
        </p:nvSpPr>
        <p:spPr bwMode="auto">
          <a:xfrm flipH="1">
            <a:off x="7740650" y="3789363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4" name="Line 34"/>
          <p:cNvSpPr>
            <a:spLocks noChangeShapeType="1"/>
          </p:cNvSpPr>
          <p:nvPr/>
        </p:nvSpPr>
        <p:spPr bwMode="auto">
          <a:xfrm flipH="1">
            <a:off x="7740650" y="4076700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5" name="Line 37"/>
          <p:cNvSpPr>
            <a:spLocks noChangeShapeType="1"/>
          </p:cNvSpPr>
          <p:nvPr/>
        </p:nvSpPr>
        <p:spPr bwMode="auto">
          <a:xfrm flipH="1">
            <a:off x="7740650" y="3284538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 flipH="1">
            <a:off x="7739063" y="2997200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2" name="Text Box 40"/>
          <p:cNvSpPr txBox="1">
            <a:spLocks noChangeArrowheads="1"/>
          </p:cNvSpPr>
          <p:nvPr/>
        </p:nvSpPr>
        <p:spPr bwMode="auto">
          <a:xfrm>
            <a:off x="107950" y="6453188"/>
            <a:ext cx="9036050" cy="2762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Sw</a:t>
            </a:r>
            <a:r>
              <a:rPr lang="nl-NL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sweeper</a:t>
            </a:r>
            <a:r>
              <a:rPr lang="nl-NL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; 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chimney;E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Eindhoven;Fam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Family;P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</a:t>
            </a:r>
            <a:r>
              <a:rPr lang="nl-NL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people;Se</a:t>
            </a:r>
            <a:r>
              <a:rPr lang="nl-NL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=Service</a:t>
            </a:r>
            <a:r>
              <a:rPr lang="nl-NL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;</a:t>
            </a: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H="1">
            <a:off x="7740650" y="4365625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60338" y="4240213"/>
            <a:ext cx="3763962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timeP1Se = 2</a:t>
            </a:r>
            <a:r>
              <a:rPr lang="nl-NL" sz="1600">
                <a:solidFill>
                  <a:srgbClr val="FFFFFF"/>
                </a:solidFill>
                <a:sym typeface="Symbol" pitchFamily="-72" charset="2"/>
              </a:rPr>
              <a:t>0.25</a:t>
            </a:r>
            <a:r>
              <a:rPr lang="nl-NL" sz="1600">
                <a:solidFill>
                  <a:srgbClr val="FFFFFF"/>
                </a:solidFill>
              </a:rPr>
              <a:t> hour / Se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5435600" y="4230688"/>
            <a:ext cx="194310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wisdom of the crowds </a:t>
            </a: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7740650" y="4868863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7740650" y="5157788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5438775" y="4524375"/>
            <a:ext cx="194310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work year = 1600 hours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161925" y="4818063"/>
            <a:ext cx="37623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nrSePCh = 1 Se /( Ch * year)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453063" y="4816475"/>
            <a:ext cx="194310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rgbClr val="FFFFFF"/>
                </a:solidFill>
              </a:rPr>
              <a:t>insurance requirement</a:t>
            </a:r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 flipH="1">
            <a:off x="7740650" y="4652963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1403350" y="5229225"/>
            <a:ext cx="50403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todo list is empty </a:t>
            </a:r>
            <a:r>
              <a:rPr lang="nl-NL" sz="1600">
                <a:solidFill>
                  <a:srgbClr val="FFFFFF"/>
                </a:solidFill>
                <a:sym typeface="Wingdings" pitchFamily="-72" charset="2"/>
              </a:rPr>
              <a:t> model is ready</a:t>
            </a:r>
            <a:endParaRPr lang="nl-NL" sz="1600">
              <a:solidFill>
                <a:srgbClr val="FFFFFF"/>
              </a:solidFill>
            </a:endParaRPr>
          </a:p>
        </p:txBody>
      </p:sp>
      <p:sp>
        <p:nvSpPr>
          <p:cNvPr id="6190" name="AutoShape 46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6588125" y="5157788"/>
            <a:ext cx="1008063" cy="720725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GB">
              <a:solidFill>
                <a:srgbClr val="FFFFFF"/>
              </a:solidFill>
              <a:latin typeface="Calibri" pitchFamily="-72" charset="0"/>
            </a:endParaRPr>
          </a:p>
        </p:txBody>
      </p:sp>
      <p:sp>
        <p:nvSpPr>
          <p:cNvPr id="44069" name="Line 16"/>
          <p:cNvSpPr>
            <a:spLocks noChangeShapeType="1"/>
          </p:cNvSpPr>
          <p:nvPr/>
        </p:nvSpPr>
        <p:spPr bwMode="auto">
          <a:xfrm flipH="1">
            <a:off x="7740650" y="2492375"/>
            <a:ext cx="936625" cy="2159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0" name="Text Box 15"/>
          <p:cNvSpPr txBox="1">
            <a:spLocks noChangeArrowheads="1"/>
          </p:cNvSpPr>
          <p:nvPr/>
        </p:nvSpPr>
        <p:spPr bwMode="auto">
          <a:xfrm>
            <a:off x="179388" y="2492375"/>
            <a:ext cx="2808287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rgbClr val="FFFFFF"/>
                </a:solidFill>
              </a:rPr>
              <a:t>nrSwPCh =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2" grpId="0"/>
      <p:bldP spid="3" grpId="0"/>
      <p:bldP spid="4" grpId="0" build="p" bldLvl="5"/>
      <p:bldP spid="5" grpId="0"/>
      <p:bldP spid="6" grpId="0"/>
      <p:bldP spid="7" grpId="0"/>
      <p:bldP spid="8" grpId="0"/>
      <p:bldP spid="159783" grpId="0" animBg="1"/>
      <p:bldP spid="31" grpId="0" animBg="1"/>
      <p:bldP spid="33" grpId="0"/>
      <p:bldP spid="35" grpId="0"/>
      <p:bldP spid="36" grpId="0" animBg="1"/>
      <p:bldP spid="37" grpId="0" animBg="1"/>
      <p:bldP spid="38" grpId="0"/>
      <p:bldP spid="39" grpId="0"/>
      <p:bldP spid="40" grpId="0"/>
      <p:bldP spid="41" grpId="0" animBg="1"/>
      <p:bldP spid="42" grpId="0"/>
      <p:bldP spid="619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nl-NL">
              <a:solidFill>
                <a:srgbClr val="000000"/>
              </a:solidFill>
              <a:latin typeface="Calibri" pitchFamily="-72" charset="0"/>
            </a:endParaRPr>
          </a:p>
        </p:txBody>
      </p:sp>
      <p:pic>
        <p:nvPicPr>
          <p:cNvPr id="117762" name="Picture 12" descr="640px-Front_par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290638"/>
            <a:ext cx="47879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3" name="Rectangle 23"/>
          <p:cNvSpPr>
            <a:spLocks noChangeArrowheads="1"/>
          </p:cNvSpPr>
          <p:nvPr/>
        </p:nvSpPr>
        <p:spPr bwMode="auto">
          <a:xfrm>
            <a:off x="2124075" y="2852738"/>
            <a:ext cx="10001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117764" name="Rectangle 24"/>
          <p:cNvSpPr>
            <a:spLocks noChangeArrowheads="1"/>
          </p:cNvSpPr>
          <p:nvPr/>
        </p:nvSpPr>
        <p:spPr bwMode="auto">
          <a:xfrm>
            <a:off x="3492500" y="4676775"/>
            <a:ext cx="11525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180975" indent="-180975"/>
            <a:endParaRPr lang="en-GB">
              <a:solidFill>
                <a:srgbClr val="000000"/>
              </a:solidFill>
              <a:latin typeface="Calibri" pitchFamily="-72" charset="0"/>
            </a:endParaRPr>
          </a:p>
        </p:txBody>
      </p:sp>
      <p:grpSp>
        <p:nvGrpSpPr>
          <p:cNvPr id="117765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8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766" name="Group 41"/>
          <p:cNvGrpSpPr>
            <a:grpSpLocks/>
          </p:cNvGrpSpPr>
          <p:nvPr/>
        </p:nvGrpSpPr>
        <p:grpSpPr bwMode="auto">
          <a:xfrm>
            <a:off x="2317750" y="2565400"/>
            <a:ext cx="3960813" cy="1101725"/>
            <a:chOff x="2844" y="1857"/>
            <a:chExt cx="2495" cy="694"/>
          </a:xfrm>
        </p:grpSpPr>
        <p:sp>
          <p:nvSpPr>
            <p:cNvPr id="117772" name="Freeform 39"/>
            <p:cNvSpPr>
              <a:spLocks/>
            </p:cNvSpPr>
            <p:nvPr/>
          </p:nvSpPr>
          <p:spPr bwMode="auto">
            <a:xfrm>
              <a:off x="3787" y="1857"/>
              <a:ext cx="907" cy="408"/>
            </a:xfrm>
            <a:custGeom>
              <a:avLst/>
              <a:gdLst>
                <a:gd name="T0" fmla="*/ 0 w 907"/>
                <a:gd name="T1" fmla="*/ 0 h 408"/>
                <a:gd name="T2" fmla="*/ 454 w 907"/>
                <a:gd name="T3" fmla="*/ 272 h 408"/>
                <a:gd name="T4" fmla="*/ 907 w 907"/>
                <a:gd name="T5" fmla="*/ 408 h 408"/>
                <a:gd name="T6" fmla="*/ 0 60000 65536"/>
                <a:gd name="T7" fmla="*/ 0 60000 65536"/>
                <a:gd name="T8" fmla="*/ 0 60000 65536"/>
                <a:gd name="T9" fmla="*/ 0 w 907"/>
                <a:gd name="T10" fmla="*/ 0 h 408"/>
                <a:gd name="T11" fmla="*/ 907 w 907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7" h="408">
                  <a:moveTo>
                    <a:pt x="0" y="0"/>
                  </a:moveTo>
                  <a:cubicBezTo>
                    <a:pt x="151" y="102"/>
                    <a:pt x="303" y="204"/>
                    <a:pt x="454" y="272"/>
                  </a:cubicBezTo>
                  <a:cubicBezTo>
                    <a:pt x="605" y="340"/>
                    <a:pt x="832" y="385"/>
                    <a:pt x="907" y="408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Calibri" pitchFamily="-72" charset="0"/>
              </a:endParaRPr>
            </a:p>
          </p:txBody>
        </p:sp>
        <p:sp>
          <p:nvSpPr>
            <p:cNvPr id="117773" name="Text Box 40"/>
            <p:cNvSpPr txBox="1">
              <a:spLocks noChangeArrowheads="1"/>
            </p:cNvSpPr>
            <p:nvPr/>
          </p:nvSpPr>
          <p:spPr bwMode="auto">
            <a:xfrm rot="1565537">
              <a:off x="2844" y="2377"/>
              <a:ext cx="249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>
                  <a:solidFill>
                    <a:srgbClr val="FA4912"/>
                  </a:solidFill>
                </a:rPr>
                <a:t>tangent to the pareto-front: trade-offs</a:t>
              </a:r>
            </a:p>
          </p:txBody>
        </p:sp>
      </p:grpSp>
      <p:pic>
        <p:nvPicPr>
          <p:cNvPr id="117767" name="Picture 2" descr="http://cdn.morguefile.com/imageData/public/files/a/alvimann/preview/fldr_2010_03_23/file383126934753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4800" y="2646363"/>
            <a:ext cx="122872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8" name="Picture 2" descr="http://cdn.morguefile.com/imageData/public/files/a/alvimann/preview/fldr_2010_03_23/file383126934753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6911975" y="1290638"/>
            <a:ext cx="122872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9" name="Rechthoek 15"/>
          <p:cNvSpPr>
            <a:spLocks noChangeArrowheads="1"/>
          </p:cNvSpPr>
          <p:nvPr/>
        </p:nvSpPr>
        <p:spPr bwMode="auto">
          <a:xfrm rot="5400000">
            <a:off x="5353844" y="3577431"/>
            <a:ext cx="73691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Calibri" pitchFamily="-72" charset="0"/>
              </a:rPr>
              <a:t>http://cdn.morguefile.com/imageData/public/files/a/alvimann/preview/fldr_2010_03_23/file3831269347533.jpg</a:t>
            </a:r>
          </a:p>
        </p:txBody>
      </p:sp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193675" y="4848225"/>
            <a:ext cx="882015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Relevance</a:t>
            </a:r>
            <a:r>
              <a:rPr lang="nl-NL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Pareto-front: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it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defines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two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directions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in cat.-II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space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 the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direction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 absolute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improvement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/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deterioration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,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plane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perpendicular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to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this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direction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which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is tangent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to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front, 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which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represents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trade-offs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between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cat.-II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quantities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.</a:t>
            </a:r>
            <a:endParaRPr lang="nl-NL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93675" y="258763"/>
            <a:ext cx="6911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Trade-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offs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and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the Pareto front</a:t>
            </a: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4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6082" name="Picture 2" descr="Stairs to nowhe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6950" y="644525"/>
            <a:ext cx="4337050" cy="621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/>
        </p:nvSpPr>
        <p:spPr>
          <a:xfrm>
            <a:off x="4806950" y="0"/>
            <a:ext cx="4337050" cy="6445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084" name="Rechthoek 1"/>
          <p:cNvSpPr>
            <a:spLocks noChangeArrowheads="1"/>
          </p:cNvSpPr>
          <p:nvPr/>
        </p:nvSpPr>
        <p:spPr bwMode="auto">
          <a:xfrm rot="5400000">
            <a:off x="6031707" y="3037681"/>
            <a:ext cx="60960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Calibri" pitchFamily="-72" charset="0"/>
              </a:rPr>
              <a:t>http://www.sxc.hu/browse.phtml?f=download&amp;id=587687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251527" y="760451"/>
            <a:ext cx="4554795" cy="1877437"/>
          </a:xfrm>
          <a:prstGeom prst="rect">
            <a:avLst/>
          </a:prstGeom>
          <a:blipFill dpi="0" rotWithShape="1">
            <a:blip r:embed="rId5" cstate="print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Why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did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we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compute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the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chimney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sweepers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Eindhoven?</a:t>
            </a:r>
            <a:endParaRPr lang="nl-NL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547664" y="452674"/>
            <a:ext cx="2094258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QUIZ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4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130" name="Picture 2" descr="Stairs to nowhe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6950" y="644525"/>
            <a:ext cx="4337050" cy="621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/>
        </p:nvSpPr>
        <p:spPr>
          <a:xfrm>
            <a:off x="4806950" y="0"/>
            <a:ext cx="4337050" cy="6445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93675" y="258763"/>
            <a:ext cx="4537075" cy="3294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Where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does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this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lead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Nowhere</a:t>
            </a:r>
            <a:endParaRPr lang="nl-NL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since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we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formulated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no </a:t>
            </a:r>
            <a:r>
              <a:rPr lang="nl-NL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purpose</a:t>
            </a:r>
            <a:r>
              <a:rPr lang="nl-NL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!</a:t>
            </a:r>
            <a:endParaRPr lang="en-US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8133" name="Rechthoek 1"/>
          <p:cNvSpPr>
            <a:spLocks noChangeArrowheads="1"/>
          </p:cNvSpPr>
          <p:nvPr/>
        </p:nvSpPr>
        <p:spPr bwMode="auto">
          <a:xfrm rot="5400000">
            <a:off x="6031707" y="3037681"/>
            <a:ext cx="60960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Calibri" pitchFamily="-72" charset="0"/>
              </a:rPr>
              <a:t>http://www.sxc.hu/browse.phtml?f=download&amp;id=587687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193675" y="258763"/>
            <a:ext cx="905192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What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purposes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could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we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think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of?</a:t>
            </a:r>
            <a:endParaRPr lang="nl-NL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1520" y="1514209"/>
            <a:ext cx="4765350" cy="2246769"/>
          </a:xfrm>
          <a:prstGeom prst="rect">
            <a:avLst/>
          </a:prstGeom>
          <a:blipFill dpi="0" rotWithShape="1">
            <a:blip r:embed="rId4" cstate="print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Give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at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least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three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different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reasons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why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we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could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interested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the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chimney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sweepers</a:t>
            </a: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Eindhoven?</a:t>
            </a:r>
            <a:endParaRPr lang="nl-NL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691679" y="1206432"/>
            <a:ext cx="2094258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QUIZ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5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193675" y="258763"/>
            <a:ext cx="9051925" cy="17859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What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purposes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could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we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think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 e.g. </a:t>
            </a:r>
            <a:r>
              <a:rPr lang="nl-NL" sz="3200" dirty="0" err="1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verification</a:t>
            </a:r>
            <a:endParaRPr lang="nl-NL" sz="3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are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there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 at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least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 300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Chimney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Sweepers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so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that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 we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can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 begin a professional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journal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93675" y="4675188"/>
            <a:ext cx="9180513" cy="80010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so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: we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only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need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to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know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if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NrChSwIE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&gt; 300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 bldLvl="5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3" name="Groep 9"/>
          <p:cNvGrpSpPr>
            <a:grpSpLocks/>
          </p:cNvGrpSpPr>
          <p:nvPr/>
        </p:nvGrpSpPr>
        <p:grpSpPr bwMode="auto">
          <a:xfrm>
            <a:off x="6624638" y="5624513"/>
            <a:ext cx="1516062" cy="930275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/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193675" y="258763"/>
            <a:ext cx="9037638" cy="17859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What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purposes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could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we </a:t>
            </a:r>
            <a:r>
              <a:rPr lang="nl-NL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think</a:t>
            </a:r>
            <a:r>
              <a:rPr lang="nl-NL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 of</a:t>
            </a:r>
            <a:r>
              <a:rPr lang="nl-NL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: e.g. </a:t>
            </a:r>
            <a:r>
              <a:rPr lang="nl-NL" sz="3200" dirty="0" err="1" smtClean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verification</a:t>
            </a:r>
            <a:endParaRPr lang="nl-NL" sz="3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are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there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less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than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50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Chimney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Sweepers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so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that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we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can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have next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year’s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ChSw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convention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meeting in the Restaurant ‘the </a:t>
            </a:r>
            <a:r>
              <a:rPr lang="nl-NL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Swinging</a:t>
            </a: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 Sweeper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itchFamily="34" charset="0"/>
                <a:sym typeface="Wingdings" pitchFamily="2" charset="2"/>
              </a:rPr>
              <a:t>?’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93675" y="4676775"/>
            <a:ext cx="7669213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so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: we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only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need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to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know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if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NrChSwIE</a:t>
            </a:r>
            <a:r>
              <a:rPr lang="nl-NL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&lt;50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 bldLvl="5"/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1791</Words>
  <Application>Microsoft Office PowerPoint</Application>
  <PresentationFormat>On-screen Show (4:3)</PresentationFormat>
  <Paragraphs>334</Paragraphs>
  <Slides>40</Slides>
  <Notes>40</Notes>
  <HiddenSlides>0</HiddenSlides>
  <MMClips>0</MMClips>
  <ScaleCrop>false</ScaleCrop>
  <HeadingPairs>
    <vt:vector size="6" baseType="variant">
      <vt:variant>
        <vt:lpstr>Gebruikte lettertypen </vt:lpstr>
      </vt:variant>
      <vt:variant>
        <vt:i4>6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7" baseType="lpstr">
      <vt:lpstr>Calibri</vt:lpstr>
      <vt:lpstr>ＭＳ Ｐゴシック</vt:lpstr>
      <vt:lpstr>Arial</vt:lpstr>
      <vt:lpstr>Symbol</vt:lpstr>
      <vt:lpstr>Wingdings</vt:lpstr>
      <vt:lpstr>Times New Roman</vt:lpstr>
      <vt:lpstr>Kantoorthema</vt:lpstr>
      <vt:lpstr>The art of Devising Thumnail Models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womima bv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Devising Thumnail Models</dc:title>
  <dc:creator>kees van overveld</dc:creator>
  <cp:lastModifiedBy>van Overveld C.W.A.M.</cp:lastModifiedBy>
  <cp:revision>7</cp:revision>
  <dcterms:created xsi:type="dcterms:W3CDTF">2014-06-05T08:33:45Z</dcterms:created>
  <dcterms:modified xsi:type="dcterms:W3CDTF">2014-06-05T09:44:14Z</dcterms:modified>
</cp:coreProperties>
</file>